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69" r:id="rId3"/>
    <p:sldMasterId id="2147483678" r:id="rId4"/>
    <p:sldMasterId id="2147483687" r:id="rId5"/>
  </p:sldMasterIdLst>
  <p:notesMasterIdLst>
    <p:notesMasterId r:id="rId42"/>
  </p:notesMasterIdLst>
  <p:sldIdLst>
    <p:sldId id="284" r:id="rId6"/>
    <p:sldId id="258" r:id="rId7"/>
    <p:sldId id="274" r:id="rId8"/>
    <p:sldId id="329" r:id="rId9"/>
    <p:sldId id="316" r:id="rId10"/>
    <p:sldId id="330" r:id="rId11"/>
    <p:sldId id="332" r:id="rId12"/>
    <p:sldId id="334" r:id="rId13"/>
    <p:sldId id="336" r:id="rId14"/>
    <p:sldId id="324" r:id="rId15"/>
    <p:sldId id="343" r:id="rId16"/>
    <p:sldId id="325" r:id="rId17"/>
    <p:sldId id="345" r:id="rId18"/>
    <p:sldId id="281" r:id="rId19"/>
    <p:sldId id="282" r:id="rId20"/>
    <p:sldId id="346" r:id="rId21"/>
    <p:sldId id="295" r:id="rId22"/>
    <p:sldId id="335" r:id="rId23"/>
    <p:sldId id="342" r:id="rId24"/>
    <p:sldId id="300" r:id="rId25"/>
    <p:sldId id="308" r:id="rId26"/>
    <p:sldId id="285" r:id="rId27"/>
    <p:sldId id="286" r:id="rId28"/>
    <p:sldId id="338" r:id="rId29"/>
    <p:sldId id="326" r:id="rId30"/>
    <p:sldId id="327" r:id="rId31"/>
    <p:sldId id="341" r:id="rId32"/>
    <p:sldId id="331" r:id="rId33"/>
    <p:sldId id="322" r:id="rId34"/>
    <p:sldId id="296" r:id="rId35"/>
    <p:sldId id="299" r:id="rId36"/>
    <p:sldId id="298" r:id="rId37"/>
    <p:sldId id="337" r:id="rId38"/>
    <p:sldId id="302" r:id="rId39"/>
    <p:sldId id="339" r:id="rId40"/>
    <p:sldId id="340" r:id="rId41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30DC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7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68A4B6E-E93D-451C-9338-336E5505E82A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B33ECF1-BF95-4374-8DFC-6320F756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782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3ECF1-BF95-4374-8DFC-6320F75667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120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1AE7A-D00F-BA43-98D1-E43B98DAA703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273F1C-0161-4442-B726-7D5A084F188D}" type="slidenum">
              <a:rPr lang="en-US"/>
              <a:pPr/>
              <a:t>22</a:t>
            </a:fld>
            <a:endParaRPr lang="en-U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541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3ECF1-BF95-4374-8DFC-6320F7566716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76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3ECF1-BF95-4374-8DFC-6320F756671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68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593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11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55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NLppt_BG_Title_NewDOElogo_OffSci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6172200" cy="1600200"/>
          </a:xfrm>
        </p:spPr>
        <p:txBody>
          <a:bodyPr anchor="b"/>
          <a:lstStyle>
            <a:lvl1pPr algn="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286000"/>
            <a:ext cx="6172200" cy="990600"/>
          </a:xfrm>
        </p:spPr>
        <p:txBody>
          <a:bodyPr/>
          <a:lstStyle>
            <a:lvl1pPr marL="0" indent="0" algn="r">
              <a:buFont typeface="Wingdings" pitchFamily="-112" charset="2"/>
              <a:buNone/>
              <a:defRPr sz="1900" i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1601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EEEB45-469B-C445-A2A6-597CC1D4FA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8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8A5D4-C106-3B44-833F-F6948D88D3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49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06856E-079A-7243-9D3B-2823E9335D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12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2DFF1-6A7E-5841-980E-96BA788216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19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F278B1-1B8B-1E49-8C17-9FA8E63349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6AF53-9C22-8E40-908A-50D959F8CC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9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84816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319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NLppt_BG_Title_NewDOElogo_OffSci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6172200" cy="1600200"/>
          </a:xfrm>
        </p:spPr>
        <p:txBody>
          <a:bodyPr anchor="b"/>
          <a:lstStyle>
            <a:lvl1pPr algn="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286000"/>
            <a:ext cx="6172200" cy="990600"/>
          </a:xfrm>
        </p:spPr>
        <p:txBody>
          <a:bodyPr/>
          <a:lstStyle>
            <a:lvl1pPr marL="0" indent="0" algn="r">
              <a:buFont typeface="Wingdings" pitchFamily="-112" charset="2"/>
              <a:buNone/>
              <a:defRPr sz="1900" i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8634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EEEB45-469B-C445-A2A6-597CC1D4FA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4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8A5D4-C106-3B44-833F-F6948D88D3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6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06856E-079A-7243-9D3B-2823E9335D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26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2DFF1-6A7E-5841-980E-96BA788216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54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F278B1-1B8B-1E49-8C17-9FA8E63349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1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6AF53-9C22-8E40-908A-50D959F8CC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74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610408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NLppt_BG_Title_NewDOElogo_OffSci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6172200" cy="1600200"/>
          </a:xfrm>
        </p:spPr>
        <p:txBody>
          <a:bodyPr anchor="b"/>
          <a:lstStyle>
            <a:lvl1pPr algn="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286000"/>
            <a:ext cx="6172200" cy="990600"/>
          </a:xfrm>
        </p:spPr>
        <p:txBody>
          <a:bodyPr/>
          <a:lstStyle>
            <a:lvl1pPr marL="0" indent="0" algn="r">
              <a:buFont typeface="Wingdings" pitchFamily="-112" charset="2"/>
              <a:buNone/>
              <a:defRPr sz="1900" i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5134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EEEB45-469B-C445-A2A6-597CC1D4FA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21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028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8A5D4-C106-3B44-833F-F6948D88D3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69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06856E-079A-7243-9D3B-2823E9335D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43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2DFF1-6A7E-5841-980E-96BA788216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41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F278B1-1B8B-1E49-8C17-9FA8E63349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1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6AF53-9C22-8E40-908A-50D959F8CC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73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4033051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NLppt_BG_Title_NewDOElogo_OffSci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6172200" cy="1600200"/>
          </a:xfrm>
        </p:spPr>
        <p:txBody>
          <a:bodyPr anchor="b"/>
          <a:lstStyle>
            <a:lvl1pPr algn="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286000"/>
            <a:ext cx="6172200" cy="990600"/>
          </a:xfrm>
        </p:spPr>
        <p:txBody>
          <a:bodyPr/>
          <a:lstStyle>
            <a:lvl1pPr marL="0" indent="0" algn="r">
              <a:buFont typeface="Wingdings" pitchFamily="-112" charset="2"/>
              <a:buNone/>
              <a:defRPr sz="1900" i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0368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EEEB45-469B-C445-A2A6-597CC1D4FA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5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8A5D4-C106-3B44-833F-F6948D88D3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26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06856E-079A-7243-9D3B-2823E9335D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23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186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2DFF1-6A7E-5841-980E-96BA788216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6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F278B1-1B8B-1E49-8C17-9FA8E63349F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1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6AF53-9C22-8E40-908A-50D959F8CC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84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18972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11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56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64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42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9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1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39.xml"/><Relationship Id="rId9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2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REVBG_Slide4_Blue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10583"/>
            <a:ext cx="9145588" cy="684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166" y="6489700"/>
            <a:ext cx="609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6CCB68-4FAD-1042-A2AE-74D95A5F5F13}" type="slidenum">
              <a:rPr kumimoji="1"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648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 b="1" i="1" cap="all" spc="0">
          <a:ln w="0"/>
          <a:solidFill>
            <a:srgbClr val="0000FF"/>
          </a:solidFill>
          <a:effectLst>
            <a:reflection blurRad="12700" stA="50000" endPos="50000" dist="5000" dir="5400000" sy="-100000" rotWithShape="0"/>
          </a:effectLst>
          <a:latin typeface="Comic Sans MS Bold"/>
          <a:ea typeface="+mj-ea"/>
          <a:cs typeface="Comic Sans MS Bold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q"/>
        <a:defRPr sz="2200" b="1" i="0">
          <a:solidFill>
            <a:schemeClr val="tx1"/>
          </a:solidFill>
          <a:latin typeface="Comic Sans MS Bold"/>
          <a:ea typeface="+mn-ea"/>
          <a:cs typeface="Comic Sans MS Bold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Ø"/>
        <a:defRPr sz="2000" b="1" i="0">
          <a:solidFill>
            <a:schemeClr val="tx1"/>
          </a:solidFill>
          <a:latin typeface="Comic Sans MS Bold"/>
          <a:ea typeface="+mn-ea"/>
          <a:cs typeface="Comic Sans MS Bold"/>
        </a:defRPr>
      </a:lvl2pPr>
      <a:lvl3pPr marL="10858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10000"/>
        <a:buFont typeface="Courier New"/>
        <a:buChar char="o"/>
        <a:defRPr b="1" i="0">
          <a:solidFill>
            <a:schemeClr val="tx1"/>
          </a:solidFill>
          <a:latin typeface="Comic Sans MS Bold"/>
          <a:ea typeface="+mn-ea"/>
          <a:cs typeface="Comic Sans MS Bold"/>
        </a:defRPr>
      </a:lvl3pPr>
      <a:lvl4pPr marL="14287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ü"/>
        <a:defRPr sz="1600" b="1" i="0">
          <a:solidFill>
            <a:schemeClr val="tx1"/>
          </a:solidFill>
          <a:latin typeface="Comic Sans MS Bold"/>
          <a:ea typeface="+mn-ea"/>
          <a:cs typeface="Comic Sans MS Bold"/>
        </a:defRPr>
      </a:lvl4pPr>
      <a:lvl5pPr marL="17716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Char char="-"/>
        <a:defRPr sz="1400" b="1" i="0">
          <a:solidFill>
            <a:schemeClr val="tx1"/>
          </a:solidFill>
          <a:latin typeface="Comic Sans MS Bold"/>
          <a:ea typeface="+mn-ea"/>
          <a:cs typeface="Comic Sans MS Bold"/>
        </a:defRPr>
      </a:lvl5pPr>
      <a:lvl6pPr marL="22288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6pPr>
      <a:lvl7pPr marL="26860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7pPr>
      <a:lvl8pPr marL="31432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8pPr>
      <a:lvl9pPr marL="36004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REVBG_Slide4_Blue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10583"/>
            <a:ext cx="9145588" cy="684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166" y="6489700"/>
            <a:ext cx="609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6CCB68-4FAD-1042-A2AE-74D95A5F5F13}" type="slidenum">
              <a:rPr kumimoji="1"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6907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</p:sldLayoutIdLst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 b="1" i="1" cap="all" spc="0">
          <a:ln w="0"/>
          <a:solidFill>
            <a:srgbClr val="0000FF"/>
          </a:solidFill>
          <a:effectLst>
            <a:reflection blurRad="12700" stA="50000" endPos="50000" dist="5000" dir="5400000" sy="-100000" rotWithShape="0"/>
          </a:effectLst>
          <a:latin typeface="Comic Sans MS Bold"/>
          <a:ea typeface="+mj-ea"/>
          <a:cs typeface="Comic Sans MS Bold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q"/>
        <a:defRPr sz="2200" b="1" i="0">
          <a:solidFill>
            <a:schemeClr val="tx1"/>
          </a:solidFill>
          <a:latin typeface="Comic Sans MS Bold"/>
          <a:ea typeface="+mn-ea"/>
          <a:cs typeface="Comic Sans MS Bold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Ø"/>
        <a:defRPr sz="2000" b="1" i="0">
          <a:solidFill>
            <a:schemeClr val="tx1"/>
          </a:solidFill>
          <a:latin typeface="Comic Sans MS Bold"/>
          <a:ea typeface="+mn-ea"/>
          <a:cs typeface="Comic Sans MS Bold"/>
        </a:defRPr>
      </a:lvl2pPr>
      <a:lvl3pPr marL="10858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10000"/>
        <a:buFont typeface="Courier New"/>
        <a:buChar char="o"/>
        <a:defRPr b="1" i="0">
          <a:solidFill>
            <a:schemeClr val="tx1"/>
          </a:solidFill>
          <a:latin typeface="Comic Sans MS Bold"/>
          <a:ea typeface="+mn-ea"/>
          <a:cs typeface="Comic Sans MS Bold"/>
        </a:defRPr>
      </a:lvl3pPr>
      <a:lvl4pPr marL="14287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ü"/>
        <a:defRPr sz="1600" b="1" i="0">
          <a:solidFill>
            <a:schemeClr val="tx1"/>
          </a:solidFill>
          <a:latin typeface="Comic Sans MS Bold"/>
          <a:ea typeface="+mn-ea"/>
          <a:cs typeface="Comic Sans MS Bold"/>
        </a:defRPr>
      </a:lvl4pPr>
      <a:lvl5pPr marL="17716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Char char="-"/>
        <a:defRPr sz="1400" b="1" i="0">
          <a:solidFill>
            <a:schemeClr val="tx1"/>
          </a:solidFill>
          <a:latin typeface="Comic Sans MS Bold"/>
          <a:ea typeface="+mn-ea"/>
          <a:cs typeface="Comic Sans MS Bold"/>
        </a:defRPr>
      </a:lvl5pPr>
      <a:lvl6pPr marL="22288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6pPr>
      <a:lvl7pPr marL="26860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7pPr>
      <a:lvl8pPr marL="31432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8pPr>
      <a:lvl9pPr marL="36004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REVBG_Slide4_Blue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10583"/>
            <a:ext cx="9145588" cy="684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166" y="6489700"/>
            <a:ext cx="609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6CCB68-4FAD-1042-A2AE-74D95A5F5F13}" type="slidenum">
              <a:rPr kumimoji="1"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5933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 b="1" i="1" cap="all" spc="0">
          <a:ln w="0"/>
          <a:solidFill>
            <a:srgbClr val="0000FF"/>
          </a:solidFill>
          <a:effectLst>
            <a:reflection blurRad="12700" stA="50000" endPos="50000" dist="5000" dir="5400000" sy="-100000" rotWithShape="0"/>
          </a:effectLst>
          <a:latin typeface="Comic Sans MS Bold"/>
          <a:ea typeface="+mj-ea"/>
          <a:cs typeface="Comic Sans MS Bold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q"/>
        <a:defRPr sz="2200" b="1" i="0">
          <a:solidFill>
            <a:schemeClr val="tx1"/>
          </a:solidFill>
          <a:latin typeface="Comic Sans MS Bold"/>
          <a:ea typeface="+mn-ea"/>
          <a:cs typeface="Comic Sans MS Bold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Ø"/>
        <a:defRPr sz="2000" b="1" i="0">
          <a:solidFill>
            <a:schemeClr val="tx1"/>
          </a:solidFill>
          <a:latin typeface="Comic Sans MS Bold"/>
          <a:ea typeface="+mn-ea"/>
          <a:cs typeface="Comic Sans MS Bold"/>
        </a:defRPr>
      </a:lvl2pPr>
      <a:lvl3pPr marL="10858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10000"/>
        <a:buFont typeface="Courier New"/>
        <a:buChar char="o"/>
        <a:defRPr b="1" i="0">
          <a:solidFill>
            <a:schemeClr val="tx1"/>
          </a:solidFill>
          <a:latin typeface="Comic Sans MS Bold"/>
          <a:ea typeface="+mn-ea"/>
          <a:cs typeface="Comic Sans MS Bold"/>
        </a:defRPr>
      </a:lvl3pPr>
      <a:lvl4pPr marL="14287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ü"/>
        <a:defRPr sz="1600" b="1" i="0">
          <a:solidFill>
            <a:schemeClr val="tx1"/>
          </a:solidFill>
          <a:latin typeface="Comic Sans MS Bold"/>
          <a:ea typeface="+mn-ea"/>
          <a:cs typeface="Comic Sans MS Bold"/>
        </a:defRPr>
      </a:lvl4pPr>
      <a:lvl5pPr marL="17716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Char char="-"/>
        <a:defRPr sz="1400" b="1" i="0">
          <a:solidFill>
            <a:schemeClr val="tx1"/>
          </a:solidFill>
          <a:latin typeface="Comic Sans MS Bold"/>
          <a:ea typeface="+mn-ea"/>
          <a:cs typeface="Comic Sans MS Bold"/>
        </a:defRPr>
      </a:lvl5pPr>
      <a:lvl6pPr marL="22288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6pPr>
      <a:lvl7pPr marL="26860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7pPr>
      <a:lvl8pPr marL="31432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8pPr>
      <a:lvl9pPr marL="36004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REVBG_Slide4_Blue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10583"/>
            <a:ext cx="9145588" cy="684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166" y="6489700"/>
            <a:ext cx="609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6CCB68-4FAD-1042-A2AE-74D95A5F5F13}" type="slidenum">
              <a:rPr kumimoji="1"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5424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 b="1" i="1" cap="all" spc="0">
          <a:ln w="0"/>
          <a:solidFill>
            <a:srgbClr val="0000FF"/>
          </a:solidFill>
          <a:effectLst>
            <a:reflection blurRad="12700" stA="50000" endPos="50000" dist="5000" dir="5400000" sy="-100000" rotWithShape="0"/>
          </a:effectLst>
          <a:latin typeface="Comic Sans MS Bold"/>
          <a:ea typeface="+mj-ea"/>
          <a:cs typeface="Comic Sans MS Bold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q"/>
        <a:defRPr sz="2200" b="1" i="0">
          <a:solidFill>
            <a:schemeClr val="tx1"/>
          </a:solidFill>
          <a:latin typeface="Comic Sans MS Bold"/>
          <a:ea typeface="+mn-ea"/>
          <a:cs typeface="Comic Sans MS Bold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Ø"/>
        <a:defRPr sz="2000" b="1" i="0">
          <a:solidFill>
            <a:schemeClr val="tx1"/>
          </a:solidFill>
          <a:latin typeface="Comic Sans MS Bold"/>
          <a:ea typeface="+mn-ea"/>
          <a:cs typeface="Comic Sans MS Bold"/>
        </a:defRPr>
      </a:lvl2pPr>
      <a:lvl3pPr marL="10858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10000"/>
        <a:buFont typeface="Courier New"/>
        <a:buChar char="o"/>
        <a:defRPr b="1" i="0">
          <a:solidFill>
            <a:schemeClr val="tx1"/>
          </a:solidFill>
          <a:latin typeface="Comic Sans MS Bold"/>
          <a:ea typeface="+mn-ea"/>
          <a:cs typeface="Comic Sans MS Bold"/>
        </a:defRPr>
      </a:lvl3pPr>
      <a:lvl4pPr marL="14287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ü"/>
        <a:defRPr sz="1600" b="1" i="0">
          <a:solidFill>
            <a:schemeClr val="tx1"/>
          </a:solidFill>
          <a:latin typeface="Comic Sans MS Bold"/>
          <a:ea typeface="+mn-ea"/>
          <a:cs typeface="Comic Sans MS Bold"/>
        </a:defRPr>
      </a:lvl4pPr>
      <a:lvl5pPr marL="17716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Char char="-"/>
        <a:defRPr sz="1400" b="1" i="0">
          <a:solidFill>
            <a:schemeClr val="tx1"/>
          </a:solidFill>
          <a:latin typeface="Comic Sans MS Bold"/>
          <a:ea typeface="+mn-ea"/>
          <a:cs typeface="Comic Sans MS Bold"/>
        </a:defRPr>
      </a:lvl5pPr>
      <a:lvl6pPr marL="22288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6pPr>
      <a:lvl7pPr marL="26860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7pPr>
      <a:lvl8pPr marL="31432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8pPr>
      <a:lvl9pPr marL="36004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30.jp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s://indico.bnl.gov/getFile.py/access?contribId=30&amp;resId=0&amp;materialId=slides&amp;confId=521dd" TargetMode="External"/><Relationship Id="rId5" Type="http://schemas.openxmlformats.org/officeDocument/2006/relationships/image" Target="../media/image32.png"/><Relationship Id="rId10" Type="http://schemas.openxmlformats.org/officeDocument/2006/relationships/image" Target="../media/image29.wmf"/><Relationship Id="rId4" Type="http://schemas.openxmlformats.org/officeDocument/2006/relationships/image" Target="../media/image31.jpeg"/><Relationship Id="rId9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NULL" TargetMode="External"/><Relationship Id="rId3" Type="http://schemas.openxmlformats.org/officeDocument/2006/relationships/hyperlink" Target="https://wiki.bnl.gov/conferences/index.php/EIC_R%25D" TargetMode="External"/><Relationship Id="rId7" Type="http://schemas.openxmlformats.org/officeDocument/2006/relationships/hyperlink" Target="https://wiki.bnl.gov/conferences/index.php/EIC_RD_Simulation/Agenda" TargetMode="External"/><Relationship Id="rId2" Type="http://schemas.openxmlformats.org/officeDocument/2006/relationships/hyperlink" Target="http://skipper.physics.sunysb.edu/~abhay/eicwp12/Main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iki.bnl.gov/eic/index.php/Simulations" TargetMode="External"/><Relationship Id="rId5" Type="http://schemas.openxmlformats.org/officeDocument/2006/relationships/hyperlink" Target="http://www.bnl.gov/cad/eRhic/" TargetMode="External"/><Relationship Id="rId4" Type="http://schemas.openxmlformats.org/officeDocument/2006/relationships/hyperlink" Target="https://wiki.bnl.gov/eic/index.php/Main_Page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4.emf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9.jpeg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emf"/><Relationship Id="rId15" Type="http://schemas.openxmlformats.org/officeDocument/2006/relationships/image" Target="../media/image35.emf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oleObject" Target="../embeddings/oleObject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39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eRHIC</a:t>
            </a:r>
            <a:r>
              <a:rPr lang="en-US" sz="39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a new  collider to explore </a:t>
            </a:r>
            <a:br>
              <a:rPr lang="en-US" sz="39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39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39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femto</a:t>
            </a:r>
            <a:r>
              <a:rPr lang="en-US" sz="39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-scale of protons and nuclei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55843" y="1066800"/>
            <a:ext cx="3357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Benedetto Di </a:t>
            </a:r>
            <a:r>
              <a:rPr lang="en-US" sz="2400" dirty="0" err="1" smtClean="0"/>
              <a:t>Ruzza</a:t>
            </a:r>
            <a:r>
              <a:rPr lang="en-US" sz="2400" dirty="0" smtClean="0"/>
              <a:t> (BNL)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710593" y="5791200"/>
            <a:ext cx="3722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Young Research Symposium 2012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26775" y="6324600"/>
            <a:ext cx="5311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November 30</a:t>
            </a:r>
            <a:r>
              <a:rPr lang="en-US" baseline="30000" dirty="0" smtClean="0"/>
              <a:t>th</a:t>
            </a:r>
            <a:r>
              <a:rPr lang="en-US" dirty="0" smtClean="0"/>
              <a:t>, 2012</a:t>
            </a:r>
            <a:r>
              <a:rPr lang="en-US" dirty="0"/>
              <a:t> </a:t>
            </a:r>
            <a:r>
              <a:rPr lang="en-US" dirty="0" smtClean="0"/>
              <a:t> Brookhaven National Laboratory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971925"/>
            <a:ext cx="1371600" cy="1371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578066"/>
            <a:ext cx="2452687" cy="8990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49" y="2162175"/>
            <a:ext cx="4604501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90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Text Box 110"/>
          <p:cNvSpPr txBox="1">
            <a:spLocks noChangeArrowheads="1"/>
          </p:cNvSpPr>
          <p:nvPr/>
        </p:nvSpPr>
        <p:spPr bwMode="auto">
          <a:xfrm>
            <a:off x="1794925" y="0"/>
            <a:ext cx="60367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Electron beam evolution </a:t>
            </a:r>
            <a:r>
              <a:rPr kumimoji="1" lang="en-US" sz="24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 eRHIC’s ERL</a:t>
            </a:r>
          </a:p>
        </p:txBody>
      </p:sp>
      <p:sp>
        <p:nvSpPr>
          <p:cNvPr id="120" name="Arc 119"/>
          <p:cNvSpPr/>
          <p:nvPr/>
        </p:nvSpPr>
        <p:spPr>
          <a:xfrm>
            <a:off x="3173413" y="6216650"/>
            <a:ext cx="1041400" cy="1206500"/>
          </a:xfrm>
          <a:prstGeom prst="arc">
            <a:avLst>
              <a:gd name="adj1" fmla="val 16200000"/>
              <a:gd name="adj2" fmla="val 21320030"/>
            </a:avLst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1" name="Arc 120"/>
          <p:cNvSpPr/>
          <p:nvPr/>
        </p:nvSpPr>
        <p:spPr>
          <a:xfrm flipH="1">
            <a:off x="4595813" y="6210300"/>
            <a:ext cx="1041400" cy="1206500"/>
          </a:xfrm>
          <a:prstGeom prst="arc">
            <a:avLst>
              <a:gd name="adj1" fmla="val 16200000"/>
              <a:gd name="adj2" fmla="val 2132003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7" name="Arc 236"/>
          <p:cNvSpPr>
            <a:spLocks noChangeAspect="1"/>
          </p:cNvSpPr>
          <p:nvPr/>
        </p:nvSpPr>
        <p:spPr>
          <a:xfrm rot="18146531">
            <a:off x="1539833" y="1110779"/>
            <a:ext cx="4490346" cy="3825875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0" name="Arc 289"/>
          <p:cNvSpPr>
            <a:spLocks noChangeAspect="1"/>
          </p:cNvSpPr>
          <p:nvPr/>
        </p:nvSpPr>
        <p:spPr>
          <a:xfrm rot="7277956">
            <a:off x="2842486" y="2432768"/>
            <a:ext cx="3890142" cy="3911311"/>
          </a:xfrm>
          <a:prstGeom prst="arc">
            <a:avLst>
              <a:gd name="adj1" fmla="val 16200000"/>
              <a:gd name="adj2" fmla="val 19504192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9" name="Text Box 110"/>
          <p:cNvSpPr txBox="1">
            <a:spLocks noChangeArrowheads="1"/>
          </p:cNvSpPr>
          <p:nvPr/>
        </p:nvSpPr>
        <p:spPr bwMode="auto">
          <a:xfrm>
            <a:off x="3962271" y="5693669"/>
            <a:ext cx="85782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eSTAR</a:t>
            </a:r>
            <a:endParaRPr kumimoji="1"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26630" name="Text Box 111"/>
          <p:cNvSpPr txBox="1">
            <a:spLocks noChangeArrowheads="1"/>
          </p:cNvSpPr>
          <p:nvPr/>
        </p:nvSpPr>
        <p:spPr bwMode="auto">
          <a:xfrm rot="3600000">
            <a:off x="1955602" y="4640923"/>
            <a:ext cx="11137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ePHENIX</a:t>
            </a:r>
            <a:endParaRPr kumimoji="1"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146" name="Arc 145"/>
          <p:cNvSpPr>
            <a:spLocks noChangeAspect="1"/>
          </p:cNvSpPr>
          <p:nvPr/>
        </p:nvSpPr>
        <p:spPr>
          <a:xfrm>
            <a:off x="2992438" y="1074738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" name="Arc 152"/>
          <p:cNvSpPr>
            <a:spLocks noChangeAspect="1"/>
          </p:cNvSpPr>
          <p:nvPr/>
        </p:nvSpPr>
        <p:spPr>
          <a:xfrm>
            <a:off x="3008313" y="103505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4" name="Arc 153"/>
          <p:cNvSpPr>
            <a:spLocks noChangeAspect="1"/>
          </p:cNvSpPr>
          <p:nvPr/>
        </p:nvSpPr>
        <p:spPr>
          <a:xfrm rot="18000000">
            <a:off x="2117725" y="1033463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7" name="Arc 156"/>
          <p:cNvSpPr>
            <a:spLocks noChangeAspect="1"/>
          </p:cNvSpPr>
          <p:nvPr/>
        </p:nvSpPr>
        <p:spPr>
          <a:xfrm rot="14400000">
            <a:off x="1677988" y="180340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9" name="Arc 158"/>
          <p:cNvSpPr>
            <a:spLocks noChangeAspect="1"/>
          </p:cNvSpPr>
          <p:nvPr/>
        </p:nvSpPr>
        <p:spPr>
          <a:xfrm rot="10800000">
            <a:off x="2114550" y="257175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1" name="Arc 160"/>
          <p:cNvSpPr>
            <a:spLocks noChangeAspect="1"/>
          </p:cNvSpPr>
          <p:nvPr/>
        </p:nvSpPr>
        <p:spPr>
          <a:xfrm rot="7200000">
            <a:off x="3005138" y="2568575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2" name="Arc 161"/>
          <p:cNvSpPr>
            <a:spLocks noChangeAspect="1"/>
          </p:cNvSpPr>
          <p:nvPr/>
        </p:nvSpPr>
        <p:spPr>
          <a:xfrm rot="3600000">
            <a:off x="3452813" y="1801813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5" name="Arc 164"/>
          <p:cNvSpPr>
            <a:spLocks noChangeAspect="1"/>
          </p:cNvSpPr>
          <p:nvPr/>
        </p:nvSpPr>
        <p:spPr>
          <a:xfrm rot="18000000">
            <a:off x="2144713" y="1068388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6" name="Arc 165"/>
          <p:cNvSpPr>
            <a:spLocks noChangeAspect="1"/>
          </p:cNvSpPr>
          <p:nvPr/>
        </p:nvSpPr>
        <p:spPr>
          <a:xfrm rot="14400000">
            <a:off x="1722438" y="180340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7" name="Arc 166"/>
          <p:cNvSpPr>
            <a:spLocks noChangeAspect="1"/>
          </p:cNvSpPr>
          <p:nvPr/>
        </p:nvSpPr>
        <p:spPr>
          <a:xfrm rot="10800000">
            <a:off x="2143125" y="253365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9" name="Arc 168"/>
          <p:cNvSpPr>
            <a:spLocks noChangeAspect="1"/>
          </p:cNvSpPr>
          <p:nvPr/>
        </p:nvSpPr>
        <p:spPr>
          <a:xfrm rot="7200000">
            <a:off x="2984500" y="2530475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7" name="Arc 146"/>
          <p:cNvSpPr>
            <a:spLocks noChangeAspect="1"/>
          </p:cNvSpPr>
          <p:nvPr/>
        </p:nvSpPr>
        <p:spPr>
          <a:xfrm rot="7200000" flipH="1">
            <a:off x="3409950" y="179070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45" name="Line 184"/>
          <p:cNvSpPr>
            <a:spLocks noChangeShapeType="1"/>
          </p:cNvSpPr>
          <p:nvPr/>
        </p:nvSpPr>
        <p:spPr bwMode="auto">
          <a:xfrm rot="18000000" flipV="1">
            <a:off x="6175375" y="4903788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6647" name="Line 184"/>
          <p:cNvSpPr>
            <a:spLocks noChangeShapeType="1"/>
          </p:cNvSpPr>
          <p:nvPr/>
        </p:nvSpPr>
        <p:spPr bwMode="auto">
          <a:xfrm flipV="1">
            <a:off x="3919538" y="1054100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6649" name="Line 184"/>
          <p:cNvSpPr>
            <a:spLocks noChangeShapeType="1"/>
          </p:cNvSpPr>
          <p:nvPr/>
        </p:nvSpPr>
        <p:spPr bwMode="auto">
          <a:xfrm rot="14400000" flipV="1">
            <a:off x="1709738" y="4935538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6650" name="Line 184"/>
          <p:cNvSpPr>
            <a:spLocks noChangeShapeType="1"/>
          </p:cNvSpPr>
          <p:nvPr/>
        </p:nvSpPr>
        <p:spPr bwMode="auto">
          <a:xfrm flipV="1">
            <a:off x="3948113" y="6208713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6651" name="Rectangle 13"/>
          <p:cNvSpPr>
            <a:spLocks noChangeArrowheads="1"/>
          </p:cNvSpPr>
          <p:nvPr/>
        </p:nvSpPr>
        <p:spPr bwMode="auto">
          <a:xfrm rot="10800000">
            <a:off x="4249738" y="6079587"/>
            <a:ext cx="271896" cy="231261"/>
          </a:xfrm>
          <a:prstGeom prst="rect">
            <a:avLst/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13500000" scaled="0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26652" name="Rectangle 136"/>
          <p:cNvSpPr>
            <a:spLocks noChangeArrowheads="1"/>
          </p:cNvSpPr>
          <p:nvPr/>
        </p:nvSpPr>
        <p:spPr bwMode="auto">
          <a:xfrm rot="3600000">
            <a:off x="2058862" y="4826685"/>
            <a:ext cx="228636" cy="217234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6210817" y="1194060"/>
            <a:ext cx="1828800" cy="1828800"/>
          </a:xfrm>
          <a:prstGeom prst="ellipse">
            <a:avLst/>
          </a:prstGeom>
          <a:noFill/>
          <a:ln w="38100" cap="flat" cmpd="dbl" algn="ctr">
            <a:gradFill>
              <a:gsLst>
                <a:gs pos="0">
                  <a:srgbClr val="FFEFD1">
                    <a:alpha val="44000"/>
                  </a:srgbClr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6" name="Arc 235"/>
          <p:cNvSpPr>
            <a:spLocks noChangeAspect="1"/>
          </p:cNvSpPr>
          <p:nvPr/>
        </p:nvSpPr>
        <p:spPr>
          <a:xfrm rot="577047">
            <a:off x="2286479" y="862943"/>
            <a:ext cx="4529907" cy="3880888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61" name="Straight Connector 260"/>
          <p:cNvCxnSpPr>
            <a:stCxn id="237" idx="2"/>
            <a:endCxn id="236" idx="0"/>
          </p:cNvCxnSpPr>
          <p:nvPr/>
        </p:nvCxnSpPr>
        <p:spPr>
          <a:xfrm>
            <a:off x="3840494" y="883643"/>
            <a:ext cx="1035129" cy="6573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Arc 265"/>
          <p:cNvSpPr>
            <a:spLocks noChangeAspect="1"/>
          </p:cNvSpPr>
          <p:nvPr/>
        </p:nvSpPr>
        <p:spPr>
          <a:xfrm rot="14995628">
            <a:off x="1197943" y="2034373"/>
            <a:ext cx="4721515" cy="3767184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4" name="Arc 273"/>
          <p:cNvSpPr>
            <a:spLocks noChangeAspect="1"/>
          </p:cNvSpPr>
          <p:nvPr/>
        </p:nvSpPr>
        <p:spPr>
          <a:xfrm rot="11169758">
            <a:off x="1828086" y="2592650"/>
            <a:ext cx="4721515" cy="3767184"/>
          </a:xfrm>
          <a:prstGeom prst="arc">
            <a:avLst>
              <a:gd name="adj1" fmla="val 16200000"/>
              <a:gd name="adj2" fmla="val 19361024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86" name="Straight Connector 285"/>
          <p:cNvCxnSpPr>
            <a:stCxn id="266" idx="0"/>
            <a:endCxn id="274" idx="2"/>
          </p:cNvCxnSpPr>
          <p:nvPr/>
        </p:nvCxnSpPr>
        <p:spPr>
          <a:xfrm rot="16200000" flipH="1">
            <a:off x="1559694" y="4794271"/>
            <a:ext cx="1022176" cy="562517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9" name="Arc 288"/>
          <p:cNvSpPr>
            <a:spLocks noChangeAspect="1"/>
          </p:cNvSpPr>
          <p:nvPr/>
        </p:nvSpPr>
        <p:spPr>
          <a:xfrm rot="3574480">
            <a:off x="2987577" y="1497163"/>
            <a:ext cx="4357039" cy="3923383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1" name="Straight Connector 290"/>
          <p:cNvCxnSpPr>
            <a:stCxn id="289" idx="2"/>
            <a:endCxn id="290" idx="0"/>
          </p:cNvCxnSpPr>
          <p:nvPr/>
        </p:nvCxnSpPr>
        <p:spPr>
          <a:xfrm rot="5400000">
            <a:off x="6273874" y="4656220"/>
            <a:ext cx="932907" cy="563459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191"/>
          <p:cNvGrpSpPr>
            <a:grpSpLocks noChangeAspect="1"/>
          </p:cNvGrpSpPr>
          <p:nvPr/>
        </p:nvGrpSpPr>
        <p:grpSpPr bwMode="auto">
          <a:xfrm rot="3651754">
            <a:off x="6410634" y="2196896"/>
            <a:ext cx="623480" cy="136260"/>
            <a:chOff x="786993" y="1745932"/>
            <a:chExt cx="740248" cy="161824"/>
          </a:xfrm>
        </p:grpSpPr>
        <p:grpSp>
          <p:nvGrpSpPr>
            <p:cNvPr id="4" name="Group 102"/>
            <p:cNvGrpSpPr>
              <a:grpSpLocks/>
            </p:cNvGrpSpPr>
            <p:nvPr/>
          </p:nvGrpSpPr>
          <p:grpSpPr bwMode="auto">
            <a:xfrm>
              <a:off x="1335274" y="1746533"/>
              <a:ext cx="191967" cy="158541"/>
              <a:chOff x="1338874" y="1146562"/>
              <a:chExt cx="191967" cy="158541"/>
            </a:xfrm>
          </p:grpSpPr>
          <p:sp>
            <p:nvSpPr>
              <p:cNvPr id="255" name="Oval 115"/>
              <p:cNvSpPr>
                <a:spLocks noChangeArrowheads="1"/>
              </p:cNvSpPr>
              <p:nvPr/>
            </p:nvSpPr>
            <p:spPr bwMode="auto">
              <a:xfrm flipH="1">
                <a:off x="1476818" y="1149346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6" name="Oval 116"/>
              <p:cNvSpPr>
                <a:spLocks noChangeArrowheads="1"/>
              </p:cNvSpPr>
              <p:nvPr/>
            </p:nvSpPr>
            <p:spPr bwMode="auto">
              <a:xfrm flipH="1">
                <a:off x="1432884" y="1148748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7" name="Oval 117"/>
              <p:cNvSpPr>
                <a:spLocks noChangeAspect="1" noChangeArrowheads="1"/>
              </p:cNvSpPr>
              <p:nvPr/>
            </p:nvSpPr>
            <p:spPr bwMode="auto">
              <a:xfrm flipH="1">
                <a:off x="1383021" y="1146562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8" name="Oval 118"/>
              <p:cNvSpPr>
                <a:spLocks noChangeArrowheads="1"/>
              </p:cNvSpPr>
              <p:nvPr/>
            </p:nvSpPr>
            <p:spPr bwMode="auto">
              <a:xfrm flipH="1">
                <a:off x="1338874" y="1146759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5" name="Group 103"/>
            <p:cNvGrpSpPr>
              <a:grpSpLocks/>
            </p:cNvGrpSpPr>
            <p:nvPr/>
          </p:nvGrpSpPr>
          <p:grpSpPr bwMode="auto">
            <a:xfrm>
              <a:off x="1155938" y="1745932"/>
              <a:ext cx="189214" cy="159104"/>
              <a:chOff x="1343464" y="1144477"/>
              <a:chExt cx="189214" cy="159104"/>
            </a:xfrm>
          </p:grpSpPr>
          <p:sp>
            <p:nvSpPr>
              <p:cNvPr id="251" name="Oval 115"/>
              <p:cNvSpPr>
                <a:spLocks noChangeArrowheads="1"/>
              </p:cNvSpPr>
              <p:nvPr/>
            </p:nvSpPr>
            <p:spPr bwMode="auto">
              <a:xfrm flipH="1">
                <a:off x="1478655" y="1145473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2" name="Oval 116"/>
              <p:cNvSpPr>
                <a:spLocks noChangeArrowheads="1"/>
              </p:cNvSpPr>
              <p:nvPr/>
            </p:nvSpPr>
            <p:spPr bwMode="auto">
              <a:xfrm flipH="1">
                <a:off x="1434508" y="1145670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3" name="Oval 117"/>
              <p:cNvSpPr>
                <a:spLocks noChangeArrowheads="1"/>
              </p:cNvSpPr>
              <p:nvPr/>
            </p:nvSpPr>
            <p:spPr bwMode="auto">
              <a:xfrm flipH="1">
                <a:off x="1388985" y="1147826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4" name="Oval 118"/>
              <p:cNvSpPr>
                <a:spLocks noChangeArrowheads="1"/>
              </p:cNvSpPr>
              <p:nvPr/>
            </p:nvSpPr>
            <p:spPr bwMode="auto">
              <a:xfrm flipH="1">
                <a:off x="1343464" y="1144477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6" name="Group 108"/>
            <p:cNvGrpSpPr>
              <a:grpSpLocks/>
            </p:cNvGrpSpPr>
            <p:nvPr/>
          </p:nvGrpSpPr>
          <p:grpSpPr bwMode="auto">
            <a:xfrm>
              <a:off x="970671" y="1748853"/>
              <a:ext cx="191965" cy="158540"/>
              <a:chOff x="1342123" y="1145914"/>
              <a:chExt cx="191965" cy="158540"/>
            </a:xfrm>
          </p:grpSpPr>
          <p:sp>
            <p:nvSpPr>
              <p:cNvPr id="247" name="Oval 115"/>
              <p:cNvSpPr>
                <a:spLocks noChangeArrowheads="1"/>
              </p:cNvSpPr>
              <p:nvPr/>
            </p:nvSpPr>
            <p:spPr bwMode="auto">
              <a:xfrm flipH="1">
                <a:off x="1480067" y="1148697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48" name="Oval 116"/>
              <p:cNvSpPr>
                <a:spLocks noChangeArrowheads="1"/>
              </p:cNvSpPr>
              <p:nvPr/>
            </p:nvSpPr>
            <p:spPr bwMode="auto">
              <a:xfrm flipH="1">
                <a:off x="1436132" y="1148099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49" name="Oval 117"/>
              <p:cNvSpPr>
                <a:spLocks noChangeArrowheads="1"/>
              </p:cNvSpPr>
              <p:nvPr/>
            </p:nvSpPr>
            <p:spPr bwMode="auto">
              <a:xfrm flipH="1">
                <a:off x="1386269" y="1145914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0" name="Oval 118"/>
              <p:cNvSpPr>
                <a:spLocks noChangeArrowheads="1"/>
              </p:cNvSpPr>
              <p:nvPr/>
            </p:nvSpPr>
            <p:spPr bwMode="auto">
              <a:xfrm flipH="1">
                <a:off x="1342123" y="1146111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7" name="Group 118"/>
            <p:cNvGrpSpPr>
              <a:grpSpLocks/>
            </p:cNvGrpSpPr>
            <p:nvPr/>
          </p:nvGrpSpPr>
          <p:grpSpPr bwMode="auto">
            <a:xfrm>
              <a:off x="786993" y="1749218"/>
              <a:ext cx="191965" cy="158538"/>
              <a:chOff x="1342461" y="1144795"/>
              <a:chExt cx="191965" cy="158538"/>
            </a:xfrm>
          </p:grpSpPr>
          <p:sp>
            <p:nvSpPr>
              <p:cNvPr id="243" name="Oval 115"/>
              <p:cNvSpPr>
                <a:spLocks noChangeArrowheads="1"/>
              </p:cNvSpPr>
              <p:nvPr/>
            </p:nvSpPr>
            <p:spPr bwMode="auto">
              <a:xfrm flipH="1">
                <a:off x="1480405" y="1147578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44" name="Oval 116"/>
              <p:cNvSpPr>
                <a:spLocks noChangeArrowheads="1"/>
              </p:cNvSpPr>
              <p:nvPr/>
            </p:nvSpPr>
            <p:spPr bwMode="auto">
              <a:xfrm flipH="1">
                <a:off x="1436471" y="1146980"/>
                <a:ext cx="50844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45" name="Oval 117"/>
              <p:cNvSpPr>
                <a:spLocks noChangeArrowheads="1"/>
              </p:cNvSpPr>
              <p:nvPr/>
            </p:nvSpPr>
            <p:spPr bwMode="auto">
              <a:xfrm flipH="1">
                <a:off x="1386608" y="1144795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46" name="Oval 118"/>
              <p:cNvSpPr>
                <a:spLocks noChangeArrowheads="1"/>
              </p:cNvSpPr>
              <p:nvPr/>
            </p:nvSpPr>
            <p:spPr bwMode="auto">
              <a:xfrm flipH="1">
                <a:off x="1342461" y="1144993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</p:grpSp>
      <p:sp>
        <p:nvSpPr>
          <p:cNvPr id="749" name="Text Box 19"/>
          <p:cNvSpPr txBox="1">
            <a:spLocks noChangeArrowheads="1"/>
          </p:cNvSpPr>
          <p:nvPr/>
        </p:nvSpPr>
        <p:spPr bwMode="auto">
          <a:xfrm rot="17993261">
            <a:off x="1423189" y="2430892"/>
            <a:ext cx="18557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200" b="1" dirty="0" smtClean="0">
                <a:solidFill>
                  <a:srgbClr val="1513D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Coherent e-cooler</a:t>
            </a:r>
            <a:endParaRPr kumimoji="1" lang="en-US" sz="1200" b="1" dirty="0">
              <a:solidFill>
                <a:srgbClr val="1513D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751" name="Freeform 750"/>
          <p:cNvSpPr/>
          <p:nvPr/>
        </p:nvSpPr>
        <p:spPr>
          <a:xfrm>
            <a:off x="4948518" y="1203960"/>
            <a:ext cx="796066" cy="26894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2" name="Freeform 751"/>
          <p:cNvSpPr/>
          <p:nvPr/>
        </p:nvSpPr>
        <p:spPr>
          <a:xfrm rot="15409430">
            <a:off x="1239203" y="3555088"/>
            <a:ext cx="588369" cy="13153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DD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4" name="Line 184"/>
          <p:cNvSpPr>
            <a:spLocks noChangeShapeType="1"/>
          </p:cNvSpPr>
          <p:nvPr/>
        </p:nvSpPr>
        <p:spPr bwMode="auto">
          <a:xfrm rot="14400000" flipV="1">
            <a:off x="6168465" y="2334585"/>
            <a:ext cx="914400" cy="0"/>
          </a:xfrm>
          <a:prstGeom prst="line">
            <a:avLst/>
          </a:prstGeom>
          <a:noFill/>
          <a:ln w="76200">
            <a:solidFill>
              <a:srgbClr val="29FF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757" name="Freeform 756"/>
          <p:cNvSpPr/>
          <p:nvPr/>
        </p:nvSpPr>
        <p:spPr>
          <a:xfrm>
            <a:off x="4918038" y="1281057"/>
            <a:ext cx="796066" cy="26894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FFFF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48" name="Line 184"/>
          <p:cNvSpPr>
            <a:spLocks noChangeShapeType="1"/>
          </p:cNvSpPr>
          <p:nvPr/>
        </p:nvSpPr>
        <p:spPr bwMode="auto">
          <a:xfrm rot="18000000" flipV="1">
            <a:off x="1697038" y="2355850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grpSp>
        <p:nvGrpSpPr>
          <p:cNvPr id="8" name="Group 191"/>
          <p:cNvGrpSpPr>
            <a:grpSpLocks noChangeAspect="1"/>
          </p:cNvGrpSpPr>
          <p:nvPr/>
        </p:nvGrpSpPr>
        <p:grpSpPr bwMode="auto">
          <a:xfrm rot="7165234">
            <a:off x="1695758" y="2191068"/>
            <a:ext cx="623480" cy="136260"/>
            <a:chOff x="786993" y="1745932"/>
            <a:chExt cx="740248" cy="161824"/>
          </a:xfrm>
        </p:grpSpPr>
        <p:grpSp>
          <p:nvGrpSpPr>
            <p:cNvPr id="9" name="Group 102"/>
            <p:cNvGrpSpPr>
              <a:grpSpLocks/>
            </p:cNvGrpSpPr>
            <p:nvPr/>
          </p:nvGrpSpPr>
          <p:grpSpPr bwMode="auto">
            <a:xfrm>
              <a:off x="1335274" y="1746533"/>
              <a:ext cx="191967" cy="158541"/>
              <a:chOff x="1338874" y="1146562"/>
              <a:chExt cx="191967" cy="158541"/>
            </a:xfrm>
          </p:grpSpPr>
          <p:sp>
            <p:nvSpPr>
              <p:cNvPr id="193" name="Oval 115"/>
              <p:cNvSpPr>
                <a:spLocks noChangeArrowheads="1"/>
              </p:cNvSpPr>
              <p:nvPr/>
            </p:nvSpPr>
            <p:spPr bwMode="auto">
              <a:xfrm flipH="1">
                <a:off x="1476818" y="1149346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94" name="Oval 116"/>
              <p:cNvSpPr>
                <a:spLocks noChangeArrowheads="1"/>
              </p:cNvSpPr>
              <p:nvPr/>
            </p:nvSpPr>
            <p:spPr bwMode="auto">
              <a:xfrm flipH="1">
                <a:off x="1432884" y="1148748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95" name="Oval 117"/>
              <p:cNvSpPr>
                <a:spLocks noChangeAspect="1" noChangeArrowheads="1"/>
              </p:cNvSpPr>
              <p:nvPr/>
            </p:nvSpPr>
            <p:spPr bwMode="auto">
              <a:xfrm flipH="1">
                <a:off x="1383021" y="1146562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96" name="Oval 118"/>
              <p:cNvSpPr>
                <a:spLocks noChangeArrowheads="1"/>
              </p:cNvSpPr>
              <p:nvPr/>
            </p:nvSpPr>
            <p:spPr bwMode="auto">
              <a:xfrm flipH="1">
                <a:off x="1338874" y="1146759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0" name="Group 103"/>
            <p:cNvGrpSpPr>
              <a:grpSpLocks/>
            </p:cNvGrpSpPr>
            <p:nvPr/>
          </p:nvGrpSpPr>
          <p:grpSpPr bwMode="auto">
            <a:xfrm>
              <a:off x="1155938" y="1745932"/>
              <a:ext cx="189214" cy="159104"/>
              <a:chOff x="1343464" y="1144477"/>
              <a:chExt cx="189214" cy="159104"/>
            </a:xfrm>
          </p:grpSpPr>
          <p:sp>
            <p:nvSpPr>
              <p:cNvPr id="188" name="Oval 115"/>
              <p:cNvSpPr>
                <a:spLocks noChangeArrowheads="1"/>
              </p:cNvSpPr>
              <p:nvPr/>
            </p:nvSpPr>
            <p:spPr bwMode="auto">
              <a:xfrm flipH="1">
                <a:off x="1478655" y="1145473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89" name="Oval 116"/>
              <p:cNvSpPr>
                <a:spLocks noChangeArrowheads="1"/>
              </p:cNvSpPr>
              <p:nvPr/>
            </p:nvSpPr>
            <p:spPr bwMode="auto">
              <a:xfrm flipH="1">
                <a:off x="1434508" y="1145670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90" name="Oval 117"/>
              <p:cNvSpPr>
                <a:spLocks noChangeArrowheads="1"/>
              </p:cNvSpPr>
              <p:nvPr/>
            </p:nvSpPr>
            <p:spPr bwMode="auto">
              <a:xfrm flipH="1">
                <a:off x="1388985" y="1147826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92" name="Oval 118"/>
              <p:cNvSpPr>
                <a:spLocks noChangeArrowheads="1"/>
              </p:cNvSpPr>
              <p:nvPr/>
            </p:nvSpPr>
            <p:spPr bwMode="auto">
              <a:xfrm flipH="1">
                <a:off x="1343464" y="1144477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1" name="Group 108"/>
            <p:cNvGrpSpPr>
              <a:grpSpLocks/>
            </p:cNvGrpSpPr>
            <p:nvPr/>
          </p:nvGrpSpPr>
          <p:grpSpPr bwMode="auto">
            <a:xfrm>
              <a:off x="970671" y="1748853"/>
              <a:ext cx="191965" cy="158540"/>
              <a:chOff x="1342123" y="1145914"/>
              <a:chExt cx="191965" cy="158540"/>
            </a:xfrm>
          </p:grpSpPr>
          <p:sp>
            <p:nvSpPr>
              <p:cNvPr id="184" name="Oval 115"/>
              <p:cNvSpPr>
                <a:spLocks noChangeArrowheads="1"/>
              </p:cNvSpPr>
              <p:nvPr/>
            </p:nvSpPr>
            <p:spPr bwMode="auto">
              <a:xfrm flipH="1">
                <a:off x="1480067" y="1148697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85" name="Oval 116"/>
              <p:cNvSpPr>
                <a:spLocks noChangeArrowheads="1"/>
              </p:cNvSpPr>
              <p:nvPr/>
            </p:nvSpPr>
            <p:spPr bwMode="auto">
              <a:xfrm flipH="1">
                <a:off x="1436132" y="1148099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86" name="Oval 117"/>
              <p:cNvSpPr>
                <a:spLocks noChangeArrowheads="1"/>
              </p:cNvSpPr>
              <p:nvPr/>
            </p:nvSpPr>
            <p:spPr bwMode="auto">
              <a:xfrm flipH="1">
                <a:off x="1386269" y="1145914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87" name="Oval 118"/>
              <p:cNvSpPr>
                <a:spLocks noChangeArrowheads="1"/>
              </p:cNvSpPr>
              <p:nvPr/>
            </p:nvSpPr>
            <p:spPr bwMode="auto">
              <a:xfrm flipH="1">
                <a:off x="1342123" y="1146111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2" name="Group 118"/>
            <p:cNvGrpSpPr>
              <a:grpSpLocks/>
            </p:cNvGrpSpPr>
            <p:nvPr/>
          </p:nvGrpSpPr>
          <p:grpSpPr bwMode="auto">
            <a:xfrm>
              <a:off x="786993" y="1749218"/>
              <a:ext cx="191965" cy="158538"/>
              <a:chOff x="1342461" y="1144795"/>
              <a:chExt cx="191965" cy="158538"/>
            </a:xfrm>
          </p:grpSpPr>
          <p:sp>
            <p:nvSpPr>
              <p:cNvPr id="180" name="Oval 115"/>
              <p:cNvSpPr>
                <a:spLocks noChangeArrowheads="1"/>
              </p:cNvSpPr>
              <p:nvPr/>
            </p:nvSpPr>
            <p:spPr bwMode="auto">
              <a:xfrm flipH="1">
                <a:off x="1480405" y="1147578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81" name="Oval 116"/>
              <p:cNvSpPr>
                <a:spLocks noChangeArrowheads="1"/>
              </p:cNvSpPr>
              <p:nvPr/>
            </p:nvSpPr>
            <p:spPr bwMode="auto">
              <a:xfrm flipH="1">
                <a:off x="1436471" y="1146980"/>
                <a:ext cx="50844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82" name="Oval 117"/>
              <p:cNvSpPr>
                <a:spLocks noChangeArrowheads="1"/>
              </p:cNvSpPr>
              <p:nvPr/>
            </p:nvSpPr>
            <p:spPr bwMode="auto">
              <a:xfrm flipH="1">
                <a:off x="1386608" y="1144795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183" name="Oval 118"/>
              <p:cNvSpPr>
                <a:spLocks noChangeArrowheads="1"/>
              </p:cNvSpPr>
              <p:nvPr/>
            </p:nvSpPr>
            <p:spPr bwMode="auto">
              <a:xfrm flipH="1">
                <a:off x="1342461" y="1144993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</p:grpSp>
      <p:sp>
        <p:nvSpPr>
          <p:cNvPr id="296" name="Oval 295"/>
          <p:cNvSpPr/>
          <p:nvPr/>
        </p:nvSpPr>
        <p:spPr>
          <a:xfrm>
            <a:off x="1117518" y="1461058"/>
            <a:ext cx="1737360" cy="1737360"/>
          </a:xfrm>
          <a:prstGeom prst="ellipse">
            <a:avLst/>
          </a:prstGeom>
          <a:noFill/>
          <a:ln w="38100" cap="flat" cmpd="tri" algn="ctr">
            <a:gradFill>
              <a:gsLst>
                <a:gs pos="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3" name="Line 184"/>
          <p:cNvSpPr>
            <a:spLocks noChangeShapeType="1"/>
          </p:cNvSpPr>
          <p:nvPr/>
        </p:nvSpPr>
        <p:spPr bwMode="auto">
          <a:xfrm rot="18000000" flipV="1">
            <a:off x="1698831" y="2357643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487" name="Rectangle 136"/>
          <p:cNvSpPr>
            <a:spLocks noChangeArrowheads="1"/>
          </p:cNvSpPr>
          <p:nvPr/>
        </p:nvSpPr>
        <p:spPr bwMode="auto">
          <a:xfrm>
            <a:off x="4262436" y="951740"/>
            <a:ext cx="190103" cy="194972"/>
          </a:xfrm>
          <a:prstGeom prst="rect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488" name="Text Box 110"/>
          <p:cNvSpPr txBox="1">
            <a:spLocks noChangeArrowheads="1"/>
          </p:cNvSpPr>
          <p:nvPr/>
        </p:nvSpPr>
        <p:spPr bwMode="auto">
          <a:xfrm>
            <a:off x="3534776" y="1180513"/>
            <a:ext cx="1602771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New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detector</a:t>
            </a:r>
            <a:endParaRPr kumimoji="1" lang="en-US" sz="1600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489" name="Arc 488"/>
          <p:cNvSpPr/>
          <p:nvPr/>
        </p:nvSpPr>
        <p:spPr>
          <a:xfrm rot="16200000" flipH="1" flipV="1">
            <a:off x="4125184" y="-102720"/>
            <a:ext cx="452567" cy="1861073"/>
          </a:xfrm>
          <a:prstGeom prst="arc">
            <a:avLst>
              <a:gd name="adj1" fmla="val 16803933"/>
              <a:gd name="adj2" fmla="val 4913040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0" name="Arc 489"/>
          <p:cNvSpPr/>
          <p:nvPr/>
        </p:nvSpPr>
        <p:spPr>
          <a:xfrm rot="5400000" flipH="1">
            <a:off x="4166274" y="5487042"/>
            <a:ext cx="470434" cy="1891552"/>
          </a:xfrm>
          <a:prstGeom prst="arc">
            <a:avLst>
              <a:gd name="adj1" fmla="val 16802610"/>
              <a:gd name="adj2" fmla="val 4705417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5" name="Arc 424"/>
          <p:cNvSpPr/>
          <p:nvPr/>
        </p:nvSpPr>
        <p:spPr>
          <a:xfrm rot="9000000" flipH="1" flipV="1">
            <a:off x="1786584" y="4186645"/>
            <a:ext cx="436693" cy="1861073"/>
          </a:xfrm>
          <a:prstGeom prst="arc">
            <a:avLst>
              <a:gd name="adj1" fmla="val 16803933"/>
              <a:gd name="adj2" fmla="val 4817061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43" name="Straight Connector 442"/>
          <p:cNvCxnSpPr>
            <a:stCxn id="290" idx="2"/>
            <a:endCxn id="274" idx="0"/>
          </p:cNvCxnSpPr>
          <p:nvPr/>
        </p:nvCxnSpPr>
        <p:spPr>
          <a:xfrm rot="10800000" flipV="1">
            <a:off x="3986639" y="6333035"/>
            <a:ext cx="924314" cy="15914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6" name="Rounded Rectangle 515"/>
          <p:cNvSpPr/>
          <p:nvPr/>
        </p:nvSpPr>
        <p:spPr>
          <a:xfrm rot="18000000">
            <a:off x="1809936" y="2317122"/>
            <a:ext cx="825500" cy="151092"/>
          </a:xfrm>
          <a:prstGeom prst="roundRect">
            <a:avLst/>
          </a:prstGeom>
          <a:noFill/>
          <a:ln w="76200" cap="flat" cmpd="tri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" name="Group 102"/>
          <p:cNvGrpSpPr>
            <a:grpSpLocks/>
          </p:cNvGrpSpPr>
          <p:nvPr/>
        </p:nvGrpSpPr>
        <p:grpSpPr bwMode="auto">
          <a:xfrm flipV="1">
            <a:off x="4620783" y="826601"/>
            <a:ext cx="124677" cy="108170"/>
            <a:chOff x="1348913" y="1142862"/>
            <a:chExt cx="190276" cy="155817"/>
          </a:xfrm>
        </p:grpSpPr>
        <p:sp>
          <p:nvSpPr>
            <p:cNvPr id="463" name="Oval 115"/>
            <p:cNvSpPr>
              <a:spLocks noChangeArrowheads="1"/>
            </p:cNvSpPr>
            <p:nvPr/>
          </p:nvSpPr>
          <p:spPr bwMode="auto">
            <a:xfrm flipH="1">
              <a:off x="1485778" y="1142797"/>
              <a:ext cx="53957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464" name="Oval 116"/>
            <p:cNvSpPr>
              <a:spLocks noChangeArrowheads="1"/>
            </p:cNvSpPr>
            <p:nvPr/>
          </p:nvSpPr>
          <p:spPr bwMode="auto">
            <a:xfrm flipH="1">
              <a:off x="1441343" y="1142797"/>
              <a:ext cx="50782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>
                <a:defRPr/>
              </a:pPr>
              <a:endParaRPr kumimoji="1" lang="en-US" sz="4000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465" name="Oval 117"/>
            <p:cNvSpPr>
              <a:spLocks noChangeAspect="1" noChangeArrowheads="1"/>
            </p:cNvSpPr>
            <p:nvPr/>
          </p:nvSpPr>
          <p:spPr bwMode="auto">
            <a:xfrm flipH="1">
              <a:off x="1393735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466" name="Oval 118"/>
            <p:cNvSpPr>
              <a:spLocks noChangeArrowheads="1"/>
            </p:cNvSpPr>
            <p:nvPr/>
          </p:nvSpPr>
          <p:spPr bwMode="auto">
            <a:xfrm flipH="1">
              <a:off x="1349301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</p:grpSp>
      <p:sp>
        <p:nvSpPr>
          <p:cNvPr id="526" name="Text Box 113"/>
          <p:cNvSpPr txBox="1">
            <a:spLocks noChangeAspect="1" noChangeArrowheads="1"/>
          </p:cNvSpPr>
          <p:nvPr/>
        </p:nvSpPr>
        <p:spPr bwMode="auto">
          <a:xfrm rot="19800000" flipH="1">
            <a:off x="2343196" y="834639"/>
            <a:ext cx="605473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0.6 GeV </a:t>
            </a:r>
            <a:endParaRPr kumimoji="1" lang="en-US" sz="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450" name="Text Box 113"/>
          <p:cNvSpPr txBox="1">
            <a:spLocks noChangeAspect="1" noChangeArrowheads="1"/>
          </p:cNvSpPr>
          <p:nvPr/>
        </p:nvSpPr>
        <p:spPr bwMode="auto">
          <a:xfrm rot="3778540">
            <a:off x="1683985" y="4474856"/>
            <a:ext cx="79107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30  GeV </a:t>
            </a:r>
            <a:endParaRPr kumimoji="1" lang="en-US" sz="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452" name="Text Box 113"/>
          <p:cNvSpPr txBox="1">
            <a:spLocks noChangeAspect="1" noChangeArrowheads="1"/>
          </p:cNvSpPr>
          <p:nvPr/>
        </p:nvSpPr>
        <p:spPr bwMode="auto">
          <a:xfrm>
            <a:off x="3471358" y="5966769"/>
            <a:ext cx="79107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30  GeV </a:t>
            </a:r>
            <a:endParaRPr kumimoji="1" lang="en-US" sz="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59" name="Text Box 19"/>
          <p:cNvSpPr txBox="1">
            <a:spLocks noChangeArrowheads="1"/>
          </p:cNvSpPr>
          <p:nvPr/>
        </p:nvSpPr>
        <p:spPr bwMode="auto">
          <a:xfrm rot="17993261">
            <a:off x="1078235" y="1920819"/>
            <a:ext cx="13361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Linac 2.45 GeV</a:t>
            </a:r>
            <a:endParaRPr kumimoji="1"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66" name="Text Box 19"/>
          <p:cNvSpPr txBox="1">
            <a:spLocks noChangeArrowheads="1"/>
          </p:cNvSpPr>
          <p:nvPr/>
        </p:nvSpPr>
        <p:spPr bwMode="auto">
          <a:xfrm rot="3600000">
            <a:off x="5869107" y="2520525"/>
            <a:ext cx="14653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Linac 2.45 GeV</a:t>
            </a:r>
            <a:endParaRPr kumimoji="1" lang="en-US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4" name="Group 373"/>
          <p:cNvGrpSpPr/>
          <p:nvPr/>
        </p:nvGrpSpPr>
        <p:grpSpPr>
          <a:xfrm>
            <a:off x="2896285" y="5309920"/>
            <a:ext cx="1032733" cy="323166"/>
            <a:chOff x="4641972" y="4692927"/>
            <a:chExt cx="1032733" cy="323166"/>
          </a:xfrm>
        </p:grpSpPr>
        <p:sp>
          <p:nvSpPr>
            <p:cNvPr id="142" name="TextBox 141"/>
            <p:cNvSpPr txBox="1"/>
            <p:nvPr/>
          </p:nvSpPr>
          <p:spPr>
            <a:xfrm>
              <a:off x="4641972" y="4692927"/>
              <a:ext cx="10327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100 m</a:t>
              </a:r>
              <a:endParaRPr kumimoji="1" lang="en-US" sz="1200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cxnSp>
          <p:nvCxnSpPr>
            <p:cNvPr id="369" name="Straight Connector 368"/>
            <p:cNvCxnSpPr/>
            <p:nvPr/>
          </p:nvCxnSpPr>
          <p:spPr>
            <a:xfrm flipV="1">
              <a:off x="4928523" y="5016093"/>
              <a:ext cx="457200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480"/>
          <p:cNvGrpSpPr>
            <a:grpSpLocks noChangeAspect="1"/>
          </p:cNvGrpSpPr>
          <p:nvPr/>
        </p:nvGrpSpPr>
        <p:grpSpPr>
          <a:xfrm>
            <a:off x="6045733" y="786707"/>
            <a:ext cx="629867" cy="330065"/>
            <a:chOff x="4166066" y="3056387"/>
            <a:chExt cx="2519466" cy="1320268"/>
          </a:xfrm>
        </p:grpSpPr>
        <p:grpSp>
          <p:nvGrpSpPr>
            <p:cNvPr id="16" name="Group 86"/>
            <p:cNvGrpSpPr>
              <a:grpSpLocks noChangeAspect="1"/>
            </p:cNvGrpSpPr>
            <p:nvPr/>
          </p:nvGrpSpPr>
          <p:grpSpPr bwMode="auto">
            <a:xfrm>
              <a:off x="4166066" y="3056387"/>
              <a:ext cx="1406168" cy="1320268"/>
              <a:chOff x="1815" y="2475"/>
              <a:chExt cx="492" cy="547"/>
            </a:xfrm>
          </p:grpSpPr>
          <p:grpSp>
            <p:nvGrpSpPr>
              <p:cNvPr id="17" name="Group 87"/>
              <p:cNvGrpSpPr>
                <a:grpSpLocks noChangeAspect="1"/>
              </p:cNvGrpSpPr>
              <p:nvPr/>
            </p:nvGrpSpPr>
            <p:grpSpPr bwMode="auto">
              <a:xfrm>
                <a:off x="1815" y="2475"/>
                <a:ext cx="492" cy="273"/>
                <a:chOff x="1815" y="2475"/>
                <a:chExt cx="492" cy="273"/>
              </a:xfrm>
            </p:grpSpPr>
            <p:sp>
              <p:nvSpPr>
                <p:cNvPr id="382" name="Rectangle 88"/>
                <p:cNvSpPr>
                  <a:spLocks noChangeAspect="1" noChangeArrowheads="1"/>
                </p:cNvSpPr>
                <p:nvPr/>
              </p:nvSpPr>
              <p:spPr bwMode="auto">
                <a:xfrm rot="20160000">
                  <a:off x="1910" y="2643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9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3" name="Freeform 89"/>
                <p:cNvSpPr>
                  <a:spLocks noChangeAspect="1"/>
                </p:cNvSpPr>
                <p:nvPr/>
              </p:nvSpPr>
              <p:spPr bwMode="auto">
                <a:xfrm>
                  <a:off x="1815" y="2490"/>
                  <a:ext cx="492" cy="258"/>
                </a:xfrm>
                <a:custGeom>
                  <a:avLst/>
                  <a:gdLst>
                    <a:gd name="T0" fmla="*/ 104 w 492"/>
                    <a:gd name="T1" fmla="*/ 258 h 258"/>
                    <a:gd name="T2" fmla="*/ 0 w 492"/>
                    <a:gd name="T3" fmla="*/ 258 h 258"/>
                    <a:gd name="T4" fmla="*/ 0 w 492"/>
                    <a:gd name="T5" fmla="*/ 0 h 258"/>
                    <a:gd name="T6" fmla="*/ 364 w 492"/>
                    <a:gd name="T7" fmla="*/ 0 h 258"/>
                    <a:gd name="T8" fmla="*/ 492 w 492"/>
                    <a:gd name="T9" fmla="*/ 218 h 258"/>
                    <a:gd name="T10" fmla="*/ 190 w 492"/>
                    <a:gd name="T11" fmla="*/ 218 h 258"/>
                    <a:gd name="T12" fmla="*/ 146 w 492"/>
                    <a:gd name="T13" fmla="*/ 128 h 258"/>
                    <a:gd name="T14" fmla="*/ 80 w 492"/>
                    <a:gd name="T15" fmla="*/ 162 h 258"/>
                    <a:gd name="T16" fmla="*/ 104 w 492"/>
                    <a:gd name="T17" fmla="*/ 258 h 25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92"/>
                    <a:gd name="T28" fmla="*/ 0 h 258"/>
                    <a:gd name="T29" fmla="*/ 492 w 492"/>
                    <a:gd name="T30" fmla="*/ 258 h 25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92" h="258">
                      <a:moveTo>
                        <a:pt x="104" y="258"/>
                      </a:moveTo>
                      <a:lnTo>
                        <a:pt x="0" y="258"/>
                      </a:lnTo>
                      <a:lnTo>
                        <a:pt x="0" y="0"/>
                      </a:lnTo>
                      <a:lnTo>
                        <a:pt x="364" y="0"/>
                      </a:lnTo>
                      <a:lnTo>
                        <a:pt x="492" y="218"/>
                      </a:lnTo>
                      <a:lnTo>
                        <a:pt x="190" y="218"/>
                      </a:lnTo>
                      <a:lnTo>
                        <a:pt x="146" y="128"/>
                      </a:lnTo>
                      <a:lnTo>
                        <a:pt x="80" y="162"/>
                      </a:lnTo>
                      <a:lnTo>
                        <a:pt x="104" y="25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9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7" name="Rectangle 90"/>
                <p:cNvSpPr>
                  <a:spLocks noChangeAspect="1" noChangeArrowheads="1"/>
                </p:cNvSpPr>
                <p:nvPr/>
              </p:nvSpPr>
              <p:spPr bwMode="auto">
                <a:xfrm rot="19560000">
                  <a:off x="2198" y="2475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9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18" name="Group 91"/>
              <p:cNvGrpSpPr>
                <a:grpSpLocks noChangeAspect="1"/>
              </p:cNvGrpSpPr>
              <p:nvPr/>
            </p:nvGrpSpPr>
            <p:grpSpPr bwMode="auto">
              <a:xfrm flipV="1">
                <a:off x="1815" y="2749"/>
                <a:ext cx="492" cy="273"/>
                <a:chOff x="1813" y="2475"/>
                <a:chExt cx="492" cy="273"/>
              </a:xfrm>
            </p:grpSpPr>
            <p:sp>
              <p:nvSpPr>
                <p:cNvPr id="379" name="Rectangle 92"/>
                <p:cNvSpPr>
                  <a:spLocks noChangeAspect="1" noChangeArrowheads="1"/>
                </p:cNvSpPr>
                <p:nvPr/>
              </p:nvSpPr>
              <p:spPr bwMode="auto">
                <a:xfrm rot="20220000">
                  <a:off x="1910" y="2643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9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0" name="Freeform 93"/>
                <p:cNvSpPr>
                  <a:spLocks noChangeAspect="1"/>
                </p:cNvSpPr>
                <p:nvPr/>
              </p:nvSpPr>
              <p:spPr bwMode="auto">
                <a:xfrm>
                  <a:off x="1813" y="2490"/>
                  <a:ext cx="492" cy="258"/>
                </a:xfrm>
                <a:custGeom>
                  <a:avLst/>
                  <a:gdLst>
                    <a:gd name="T0" fmla="*/ 104 w 492"/>
                    <a:gd name="T1" fmla="*/ 258 h 258"/>
                    <a:gd name="T2" fmla="*/ 0 w 492"/>
                    <a:gd name="T3" fmla="*/ 258 h 258"/>
                    <a:gd name="T4" fmla="*/ 0 w 492"/>
                    <a:gd name="T5" fmla="*/ 0 h 258"/>
                    <a:gd name="T6" fmla="*/ 364 w 492"/>
                    <a:gd name="T7" fmla="*/ 0 h 258"/>
                    <a:gd name="T8" fmla="*/ 492 w 492"/>
                    <a:gd name="T9" fmla="*/ 218 h 258"/>
                    <a:gd name="T10" fmla="*/ 190 w 492"/>
                    <a:gd name="T11" fmla="*/ 218 h 258"/>
                    <a:gd name="T12" fmla="*/ 146 w 492"/>
                    <a:gd name="T13" fmla="*/ 128 h 258"/>
                    <a:gd name="T14" fmla="*/ 80 w 492"/>
                    <a:gd name="T15" fmla="*/ 162 h 258"/>
                    <a:gd name="T16" fmla="*/ 104 w 492"/>
                    <a:gd name="T17" fmla="*/ 258 h 25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92"/>
                    <a:gd name="T28" fmla="*/ 0 h 258"/>
                    <a:gd name="T29" fmla="*/ 492 w 492"/>
                    <a:gd name="T30" fmla="*/ 258 h 25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92" h="258">
                      <a:moveTo>
                        <a:pt x="104" y="258"/>
                      </a:moveTo>
                      <a:lnTo>
                        <a:pt x="0" y="258"/>
                      </a:lnTo>
                      <a:lnTo>
                        <a:pt x="0" y="0"/>
                      </a:lnTo>
                      <a:lnTo>
                        <a:pt x="364" y="0"/>
                      </a:lnTo>
                      <a:lnTo>
                        <a:pt x="492" y="218"/>
                      </a:lnTo>
                      <a:lnTo>
                        <a:pt x="190" y="218"/>
                      </a:lnTo>
                      <a:lnTo>
                        <a:pt x="146" y="128"/>
                      </a:lnTo>
                      <a:lnTo>
                        <a:pt x="80" y="162"/>
                      </a:lnTo>
                      <a:lnTo>
                        <a:pt x="104" y="25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9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1" name="Rectangle 94"/>
                <p:cNvSpPr>
                  <a:spLocks noChangeAspect="1" noChangeArrowheads="1"/>
                </p:cNvSpPr>
                <p:nvPr/>
              </p:nvSpPr>
              <p:spPr bwMode="auto">
                <a:xfrm rot="19560000">
                  <a:off x="2198" y="2475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sz="9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</p:grpSp>
        <p:sp>
          <p:nvSpPr>
            <p:cNvPr id="351" name="Block Arc 350"/>
            <p:cNvSpPr/>
            <p:nvPr/>
          </p:nvSpPr>
          <p:spPr>
            <a:xfrm>
              <a:off x="5588252" y="3170070"/>
              <a:ext cx="1097280" cy="1097280"/>
            </a:xfrm>
            <a:prstGeom prst="blockArc">
              <a:avLst>
                <a:gd name="adj1" fmla="val 11067651"/>
                <a:gd name="adj2" fmla="val 10455262"/>
                <a:gd name="adj3" fmla="val 3178"/>
              </a:avLst>
            </a:prstGeom>
            <a:solidFill>
              <a:srgbClr val="000090"/>
            </a:solidFill>
            <a:ln>
              <a:solidFill>
                <a:srgbClr val="00009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2" name="Rounded Rectangle 351"/>
            <p:cNvSpPr/>
            <p:nvPr/>
          </p:nvSpPr>
          <p:spPr>
            <a:xfrm>
              <a:off x="4999853" y="3634286"/>
              <a:ext cx="631010" cy="164592"/>
            </a:xfrm>
            <a:prstGeom prst="roundRect">
              <a:avLst/>
            </a:prstGeom>
            <a:solidFill>
              <a:srgbClr val="000090"/>
            </a:solidFill>
            <a:ln>
              <a:solidFill>
                <a:srgbClr val="00009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3" name="Rounded Rectangle 352"/>
            <p:cNvSpPr/>
            <p:nvPr/>
          </p:nvSpPr>
          <p:spPr>
            <a:xfrm>
              <a:off x="5060949" y="3656553"/>
              <a:ext cx="618229" cy="1188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8" name="Oval 357"/>
            <p:cNvSpPr/>
            <p:nvPr/>
          </p:nvSpPr>
          <p:spPr>
            <a:xfrm>
              <a:off x="5200650" y="3694093"/>
              <a:ext cx="45720" cy="45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05" name="Text Box 113"/>
          <p:cNvSpPr txBox="1">
            <a:spLocks noChangeAspect="1" noChangeArrowheads="1"/>
          </p:cNvSpPr>
          <p:nvPr/>
        </p:nvSpPr>
        <p:spPr bwMode="auto">
          <a:xfrm flipH="1">
            <a:off x="4427140" y="1035050"/>
            <a:ext cx="69762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27.55 GeV </a:t>
            </a:r>
            <a:endParaRPr kumimoji="1" lang="en-US" sz="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17" name="Arc 316"/>
          <p:cNvSpPr/>
          <p:nvPr/>
        </p:nvSpPr>
        <p:spPr>
          <a:xfrm rot="3600000">
            <a:off x="6931034" y="2529459"/>
            <a:ext cx="208914" cy="154956"/>
          </a:xfrm>
          <a:prstGeom prst="arc">
            <a:avLst>
              <a:gd name="adj1" fmla="val 16200000"/>
              <a:gd name="adj2" fmla="val 6010379"/>
            </a:avLst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4" name="Arc 323"/>
          <p:cNvSpPr>
            <a:spLocks noChangeAspect="1"/>
          </p:cNvSpPr>
          <p:nvPr/>
        </p:nvSpPr>
        <p:spPr>
          <a:xfrm rot="577047">
            <a:off x="2440398" y="756480"/>
            <a:ext cx="4529907" cy="3880888"/>
          </a:xfrm>
          <a:prstGeom prst="arc">
            <a:avLst>
              <a:gd name="adj1" fmla="val 15576055"/>
              <a:gd name="adj2" fmla="val 19714471"/>
            </a:avLst>
          </a:prstGeom>
          <a:ln w="127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9" name="Group 1"/>
          <p:cNvGrpSpPr/>
          <p:nvPr/>
        </p:nvGrpSpPr>
        <p:grpSpPr>
          <a:xfrm rot="3600000">
            <a:off x="4111490" y="845190"/>
            <a:ext cx="3806676" cy="2284552"/>
            <a:chOff x="1719314" y="51753"/>
            <a:chExt cx="3806676" cy="2284552"/>
          </a:xfrm>
        </p:grpSpPr>
        <p:sp>
          <p:nvSpPr>
            <p:cNvPr id="26662" name="Text Box 19"/>
            <p:cNvSpPr txBox="1">
              <a:spLocks noChangeArrowheads="1"/>
            </p:cNvSpPr>
            <p:nvPr/>
          </p:nvSpPr>
          <p:spPr bwMode="auto">
            <a:xfrm>
              <a:off x="4723544" y="51753"/>
              <a:ext cx="80244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Beam 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dump</a:t>
              </a:r>
              <a:endParaRPr kumimoji="1" lang="en-US" sz="1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26661" name="Text Box 19"/>
            <p:cNvSpPr txBox="1">
              <a:spLocks noChangeArrowheads="1"/>
            </p:cNvSpPr>
            <p:nvPr/>
          </p:nvSpPr>
          <p:spPr bwMode="auto">
            <a:xfrm>
              <a:off x="3457810" y="99167"/>
              <a:ext cx="76911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Polarized 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e-gun</a:t>
              </a:r>
              <a:endParaRPr kumimoji="1" lang="en-US" sz="1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152" name="Can 151"/>
            <p:cNvSpPr/>
            <p:nvPr/>
          </p:nvSpPr>
          <p:spPr bwMode="auto">
            <a:xfrm rot="16200000">
              <a:off x="4626195" y="352863"/>
              <a:ext cx="156584" cy="180056"/>
            </a:xfrm>
            <a:prstGeom prst="can">
              <a:avLst/>
            </a:prstGeom>
            <a:solidFill>
              <a:srgbClr val="C0504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69" name="Freeform 468"/>
            <p:cNvSpPr/>
            <p:nvPr/>
          </p:nvSpPr>
          <p:spPr>
            <a:xfrm rot="21439852" flipH="1">
              <a:off x="4092908" y="425986"/>
              <a:ext cx="261845" cy="123074"/>
            </a:xfrm>
            <a:custGeom>
              <a:avLst/>
              <a:gdLst>
                <a:gd name="connsiteX0" fmla="*/ 0 w 323850"/>
                <a:gd name="connsiteY0" fmla="*/ 104775 h 113242"/>
                <a:gd name="connsiteX1" fmla="*/ 139700 w 323850"/>
                <a:gd name="connsiteY1" fmla="*/ 98425 h 113242"/>
                <a:gd name="connsiteX2" fmla="*/ 190500 w 323850"/>
                <a:gd name="connsiteY2" fmla="*/ 15875 h 113242"/>
                <a:gd name="connsiteX3" fmla="*/ 323850 w 323850"/>
                <a:gd name="connsiteY3" fmla="*/ 3175 h 11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113242">
                  <a:moveTo>
                    <a:pt x="0" y="104775"/>
                  </a:moveTo>
                  <a:cubicBezTo>
                    <a:pt x="53975" y="109008"/>
                    <a:pt x="107950" y="113242"/>
                    <a:pt x="139700" y="98425"/>
                  </a:cubicBezTo>
                  <a:cubicBezTo>
                    <a:pt x="171450" y="83608"/>
                    <a:pt x="159808" y="31750"/>
                    <a:pt x="190500" y="15875"/>
                  </a:cubicBezTo>
                  <a:cubicBezTo>
                    <a:pt x="221192" y="0"/>
                    <a:pt x="323850" y="3175"/>
                    <a:pt x="323850" y="3175"/>
                  </a:cubicBezTo>
                </a:path>
              </a:pathLst>
            </a:cu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70" name="Freeform 469"/>
            <p:cNvSpPr/>
            <p:nvPr/>
          </p:nvSpPr>
          <p:spPr>
            <a:xfrm rot="21439852">
              <a:off x="4340091" y="458559"/>
              <a:ext cx="289548" cy="86128"/>
            </a:xfrm>
            <a:custGeom>
              <a:avLst/>
              <a:gdLst>
                <a:gd name="connsiteX0" fmla="*/ 0 w 323850"/>
                <a:gd name="connsiteY0" fmla="*/ 104775 h 113242"/>
                <a:gd name="connsiteX1" fmla="*/ 139700 w 323850"/>
                <a:gd name="connsiteY1" fmla="*/ 98425 h 113242"/>
                <a:gd name="connsiteX2" fmla="*/ 190500 w 323850"/>
                <a:gd name="connsiteY2" fmla="*/ 15875 h 113242"/>
                <a:gd name="connsiteX3" fmla="*/ 323850 w 323850"/>
                <a:gd name="connsiteY3" fmla="*/ 3175 h 11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113242">
                  <a:moveTo>
                    <a:pt x="0" y="104775"/>
                  </a:moveTo>
                  <a:cubicBezTo>
                    <a:pt x="53975" y="109008"/>
                    <a:pt x="107950" y="113242"/>
                    <a:pt x="139700" y="98425"/>
                  </a:cubicBezTo>
                  <a:cubicBezTo>
                    <a:pt x="171450" y="83608"/>
                    <a:pt x="159808" y="31750"/>
                    <a:pt x="190500" y="15875"/>
                  </a:cubicBezTo>
                  <a:cubicBezTo>
                    <a:pt x="221192" y="0"/>
                    <a:pt x="323850" y="3175"/>
                    <a:pt x="323850" y="3175"/>
                  </a:cubicBezTo>
                </a:path>
              </a:pathLst>
            </a:cu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71" name="Oval 470"/>
            <p:cNvSpPr/>
            <p:nvPr/>
          </p:nvSpPr>
          <p:spPr>
            <a:xfrm rot="16039852">
              <a:off x="3988783" y="390452"/>
              <a:ext cx="170232" cy="8734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0" name="Text Box 113"/>
            <p:cNvSpPr txBox="1">
              <a:spLocks noChangeAspect="1" noChangeArrowheads="1"/>
            </p:cNvSpPr>
            <p:nvPr/>
          </p:nvSpPr>
          <p:spPr bwMode="auto">
            <a:xfrm flipH="1">
              <a:off x="4089908" y="160876"/>
              <a:ext cx="63996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0.6 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cxnSp>
          <p:nvCxnSpPr>
            <p:cNvPr id="334" name="Straight Connector 333"/>
            <p:cNvCxnSpPr>
              <a:stCxn id="324" idx="0"/>
              <a:endCxn id="348" idx="2"/>
            </p:cNvCxnSpPr>
            <p:nvPr/>
          </p:nvCxnSpPr>
          <p:spPr>
            <a:xfrm rot="18000000" flipH="1">
              <a:off x="1396650" y="2011319"/>
              <a:ext cx="647650" cy="2322"/>
            </a:xfrm>
            <a:prstGeom prst="line">
              <a:avLst/>
            </a:pr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3" name="Straight Connector 342"/>
          <p:cNvCxnSpPr>
            <a:stCxn id="317" idx="0"/>
          </p:cNvCxnSpPr>
          <p:nvPr/>
        </p:nvCxnSpPr>
        <p:spPr>
          <a:xfrm rot="16200000" flipV="1">
            <a:off x="6561351" y="2026960"/>
            <a:ext cx="684244" cy="398232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7" name="Arc 346"/>
          <p:cNvSpPr/>
          <p:nvPr/>
        </p:nvSpPr>
        <p:spPr>
          <a:xfrm rot="7200000">
            <a:off x="1632176" y="2484563"/>
            <a:ext cx="208914" cy="154956"/>
          </a:xfrm>
          <a:prstGeom prst="arc">
            <a:avLst>
              <a:gd name="adj1" fmla="val 16200000"/>
              <a:gd name="adj2" fmla="val 6010379"/>
            </a:avLst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" name="Arc 347"/>
          <p:cNvSpPr>
            <a:spLocks noChangeAspect="1"/>
          </p:cNvSpPr>
          <p:nvPr/>
        </p:nvSpPr>
        <p:spPr>
          <a:xfrm rot="18600000">
            <a:off x="1443967" y="946917"/>
            <a:ext cx="4529907" cy="3880888"/>
          </a:xfrm>
          <a:prstGeom prst="arc">
            <a:avLst>
              <a:gd name="adj1" fmla="val 15576055"/>
              <a:gd name="adj2" fmla="val 19714471"/>
            </a:avLst>
          </a:prstGeom>
          <a:ln w="127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68" name="Straight Connector 367"/>
          <p:cNvCxnSpPr>
            <a:stCxn id="347" idx="2"/>
            <a:endCxn id="348" idx="0"/>
          </p:cNvCxnSpPr>
          <p:nvPr/>
        </p:nvCxnSpPr>
        <p:spPr>
          <a:xfrm rot="5400000" flipH="1" flipV="1">
            <a:off x="1552182" y="2049518"/>
            <a:ext cx="587019" cy="337358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4" name="Freeform 373"/>
          <p:cNvSpPr/>
          <p:nvPr/>
        </p:nvSpPr>
        <p:spPr>
          <a:xfrm rot="15409430" flipH="1" flipV="1">
            <a:off x="6962125" y="3606837"/>
            <a:ext cx="588369" cy="13153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DD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1" name="Freeform 450"/>
          <p:cNvSpPr/>
          <p:nvPr/>
        </p:nvSpPr>
        <p:spPr>
          <a:xfrm rot="9050523" flipV="1">
            <a:off x="2446378" y="1066756"/>
            <a:ext cx="588369" cy="45719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 w="12700" cap="flat" cmpd="sng" algn="ctr">
            <a:solidFill>
              <a:srgbClr val="DD0000"/>
            </a:solidFill>
            <a:prstDash val="solid"/>
            <a:round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6" name="Freeform 455"/>
          <p:cNvSpPr/>
          <p:nvPr/>
        </p:nvSpPr>
        <p:spPr>
          <a:xfrm rot="12458037" flipV="1">
            <a:off x="5335083" y="814735"/>
            <a:ext cx="588369" cy="45719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 w="12700" cap="flat" cmpd="sng" algn="ctr">
            <a:solidFill>
              <a:srgbClr val="DD0000"/>
            </a:solidFill>
            <a:prstDash val="solid"/>
            <a:round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7" name="Text Box 113"/>
          <p:cNvSpPr txBox="1">
            <a:spLocks noChangeAspect="1" noChangeArrowheads="1"/>
          </p:cNvSpPr>
          <p:nvPr/>
        </p:nvSpPr>
        <p:spPr bwMode="auto">
          <a:xfrm flipH="1">
            <a:off x="5773533" y="539649"/>
            <a:ext cx="71040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0.60  GeV </a:t>
            </a:r>
            <a:endParaRPr kumimoji="1" lang="en-US" sz="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cxnSp>
        <p:nvCxnSpPr>
          <p:cNvPr id="109" name="Straight Connector 108"/>
          <p:cNvCxnSpPr>
            <a:stCxn id="348" idx="2"/>
            <a:endCxn id="324" idx="0"/>
          </p:cNvCxnSpPr>
          <p:nvPr/>
        </p:nvCxnSpPr>
        <p:spPr>
          <a:xfrm flipV="1">
            <a:off x="4031115" y="748197"/>
            <a:ext cx="647650" cy="2322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Group 102"/>
          <p:cNvGrpSpPr>
            <a:grpSpLocks/>
          </p:cNvGrpSpPr>
          <p:nvPr/>
        </p:nvGrpSpPr>
        <p:grpSpPr bwMode="auto">
          <a:xfrm rot="3600000" flipV="1">
            <a:off x="6882443" y="2231996"/>
            <a:ext cx="124677" cy="108170"/>
            <a:chOff x="1348913" y="1142862"/>
            <a:chExt cx="190276" cy="155817"/>
          </a:xfrm>
        </p:grpSpPr>
        <p:sp>
          <p:nvSpPr>
            <p:cNvPr id="335" name="Oval 115"/>
            <p:cNvSpPr>
              <a:spLocks noChangeArrowheads="1"/>
            </p:cNvSpPr>
            <p:nvPr/>
          </p:nvSpPr>
          <p:spPr bwMode="auto">
            <a:xfrm flipH="1">
              <a:off x="1485778" y="1142797"/>
              <a:ext cx="53957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342" name="Oval 116"/>
            <p:cNvSpPr>
              <a:spLocks noChangeArrowheads="1"/>
            </p:cNvSpPr>
            <p:nvPr/>
          </p:nvSpPr>
          <p:spPr bwMode="auto">
            <a:xfrm flipH="1">
              <a:off x="1441343" y="1142797"/>
              <a:ext cx="50782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>
                <a:defRPr/>
              </a:pPr>
              <a:endParaRPr kumimoji="1" lang="en-US" sz="4000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346" name="Oval 117"/>
            <p:cNvSpPr>
              <a:spLocks noChangeAspect="1" noChangeArrowheads="1"/>
            </p:cNvSpPr>
            <p:nvPr/>
          </p:nvSpPr>
          <p:spPr bwMode="auto">
            <a:xfrm flipH="1">
              <a:off x="1393735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349" name="Oval 118"/>
            <p:cNvSpPr>
              <a:spLocks noChangeArrowheads="1"/>
            </p:cNvSpPr>
            <p:nvPr/>
          </p:nvSpPr>
          <p:spPr bwMode="auto">
            <a:xfrm flipH="1">
              <a:off x="1349301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</p:grpSp>
      <p:grpSp>
        <p:nvGrpSpPr>
          <p:cNvPr id="150" name="Group 417"/>
          <p:cNvGrpSpPr/>
          <p:nvPr/>
        </p:nvGrpSpPr>
        <p:grpSpPr>
          <a:xfrm>
            <a:off x="4571215" y="2389664"/>
            <a:ext cx="1386699" cy="2018381"/>
            <a:chOff x="4380715" y="2186464"/>
            <a:chExt cx="1386699" cy="2018381"/>
          </a:xfrm>
        </p:grpSpPr>
        <p:grpSp>
          <p:nvGrpSpPr>
            <p:cNvPr id="151" name="Group 394"/>
            <p:cNvGrpSpPr/>
            <p:nvPr/>
          </p:nvGrpSpPr>
          <p:grpSpPr>
            <a:xfrm>
              <a:off x="4380715" y="2224628"/>
              <a:ext cx="756832" cy="1930901"/>
              <a:chOff x="6724277" y="452655"/>
              <a:chExt cx="756832" cy="1930901"/>
            </a:xfrm>
          </p:grpSpPr>
          <p:sp>
            <p:nvSpPr>
              <p:cNvPr id="284" name="Text Box 113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34747" y="2152724"/>
                <a:ext cx="74636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9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27.55 GeV </a:t>
                </a:r>
                <a:endParaRPr kumimoji="1" lang="en-US" sz="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85" name="Text Box 117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24277" y="1812916"/>
                <a:ext cx="74636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9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22.65 </a:t>
                </a:r>
                <a:r>
                  <a:rPr kumimoji="1" lang="en-US" sz="9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GeV </a:t>
                </a:r>
              </a:p>
            </p:txBody>
          </p:sp>
          <p:sp>
            <p:nvSpPr>
              <p:cNvPr id="287" name="Text Box 118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34747" y="1477362"/>
                <a:ext cx="72787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9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17.75 GeV </a:t>
                </a:r>
                <a:endParaRPr kumimoji="1" lang="en-US" sz="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88" name="Text Box 119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53232" y="1131248"/>
                <a:ext cx="72787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9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12.85 </a:t>
                </a:r>
                <a:r>
                  <a:rPr kumimoji="1" lang="en-US" sz="9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GeV </a:t>
                </a:r>
              </a:p>
            </p:txBody>
          </p:sp>
          <p:sp>
            <p:nvSpPr>
              <p:cNvPr id="292" name="Text Box 113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70702" y="452655"/>
                <a:ext cx="71040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9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3.05  GeV </a:t>
                </a:r>
                <a:endParaRPr kumimoji="1" lang="en-US" sz="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93" name="Text Box 119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802334" y="797247"/>
                <a:ext cx="67591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9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7.95 </a:t>
                </a:r>
                <a:r>
                  <a:rPr kumimoji="1" lang="en-US" sz="9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GeV </a:t>
                </a:r>
              </a:p>
            </p:txBody>
          </p:sp>
        </p:grpSp>
        <p:grpSp>
          <p:nvGrpSpPr>
            <p:cNvPr id="155" name="Group 480"/>
            <p:cNvGrpSpPr>
              <a:grpSpLocks noChangeAspect="1"/>
            </p:cNvGrpSpPr>
            <p:nvPr/>
          </p:nvGrpSpPr>
          <p:grpSpPr>
            <a:xfrm>
              <a:off x="5134689" y="2864537"/>
              <a:ext cx="629867" cy="330065"/>
              <a:chOff x="4166066" y="3056387"/>
              <a:chExt cx="2519466" cy="1320268"/>
            </a:xfrm>
          </p:grpSpPr>
          <p:grpSp>
            <p:nvGrpSpPr>
              <p:cNvPr id="270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76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8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277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7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7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71" name="Block Arc 270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2" name="Rounded Rectangle 271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3" name="Rounded Rectangle 272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5" name="Oval 27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6" name="Group 480"/>
            <p:cNvGrpSpPr>
              <a:grpSpLocks noChangeAspect="1"/>
            </p:cNvGrpSpPr>
            <p:nvPr/>
          </p:nvGrpSpPr>
          <p:grpSpPr>
            <a:xfrm>
              <a:off x="5131831" y="2524729"/>
              <a:ext cx="629867" cy="330065"/>
              <a:chOff x="4166066" y="3056387"/>
              <a:chExt cx="2519466" cy="1320268"/>
            </a:xfrm>
          </p:grpSpPr>
          <p:grpSp>
            <p:nvGrpSpPr>
              <p:cNvPr id="239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60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67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8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9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262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63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4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5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40" name="Block Arc 23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1" name="Rounded Rectangle 24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2" name="Rounded Rectangle 24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8" name="Group 480"/>
            <p:cNvGrpSpPr>
              <a:grpSpLocks noChangeAspect="1"/>
            </p:cNvGrpSpPr>
            <p:nvPr/>
          </p:nvGrpSpPr>
          <p:grpSpPr>
            <a:xfrm>
              <a:off x="5131831" y="2186460"/>
              <a:ext cx="629867" cy="330065"/>
              <a:chOff x="4166066" y="3056387"/>
              <a:chExt cx="2519466" cy="1320268"/>
            </a:xfrm>
          </p:grpSpPr>
          <p:grpSp>
            <p:nvGrpSpPr>
              <p:cNvPr id="224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29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34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5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8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230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31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2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3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25" name="Block Arc 224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6" name="Rounded Rectangle 225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7" name="Rounded Rectangle 226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60" name="Group 480"/>
            <p:cNvGrpSpPr>
              <a:grpSpLocks noChangeAspect="1"/>
            </p:cNvGrpSpPr>
            <p:nvPr/>
          </p:nvGrpSpPr>
          <p:grpSpPr>
            <a:xfrm>
              <a:off x="5137547" y="3874774"/>
              <a:ext cx="629867" cy="330065"/>
              <a:chOff x="4166066" y="3056387"/>
              <a:chExt cx="2519466" cy="1320268"/>
            </a:xfrm>
          </p:grpSpPr>
          <p:grpSp>
            <p:nvGrpSpPr>
              <p:cNvPr id="211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16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2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2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2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217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1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1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2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12" name="Block Arc 21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13" name="Rounded Rectangle 21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14" name="Rounded Rectangle 213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15" name="Oval 21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63" name="Group 480"/>
            <p:cNvGrpSpPr>
              <a:grpSpLocks noChangeAspect="1"/>
            </p:cNvGrpSpPr>
            <p:nvPr/>
          </p:nvGrpSpPr>
          <p:grpSpPr>
            <a:xfrm>
              <a:off x="5134689" y="3534966"/>
              <a:ext cx="629867" cy="330065"/>
              <a:chOff x="4166066" y="3056387"/>
              <a:chExt cx="2519466" cy="1320268"/>
            </a:xfrm>
          </p:grpSpPr>
          <p:grpSp>
            <p:nvGrpSpPr>
              <p:cNvPr id="198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03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08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09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10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204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05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06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07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199" name="Block Arc 198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00" name="Rounded Rectangle 199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01" name="Rounded Rectangle 200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64" name="Group 480"/>
            <p:cNvGrpSpPr>
              <a:grpSpLocks noChangeAspect="1"/>
            </p:cNvGrpSpPr>
            <p:nvPr/>
          </p:nvGrpSpPr>
          <p:grpSpPr>
            <a:xfrm>
              <a:off x="5134689" y="3196697"/>
              <a:ext cx="629867" cy="330065"/>
              <a:chOff x="4166066" y="3056387"/>
              <a:chExt cx="2519466" cy="1320268"/>
            </a:xfrm>
          </p:grpSpPr>
          <p:grpSp>
            <p:nvGrpSpPr>
              <p:cNvPr id="168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174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179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91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97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175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176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77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78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170" name="Block Arc 16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1" name="Rounded Rectangle 17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2" name="Rounded Rectangle 17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cxnSp>
        <p:nvCxnSpPr>
          <p:cNvPr id="294" name="Straight Arrow Connector 293"/>
          <p:cNvCxnSpPr>
            <a:stCxn id="238" idx="0"/>
            <a:endCxn id="236" idx="2"/>
          </p:cNvCxnSpPr>
          <p:nvPr/>
        </p:nvCxnSpPr>
        <p:spPr>
          <a:xfrm rot="5400000" flipH="1" flipV="1">
            <a:off x="5898789" y="1724966"/>
            <a:ext cx="376784" cy="959001"/>
          </a:xfrm>
          <a:prstGeom prst="straightConnector1">
            <a:avLst/>
          </a:prstGeom>
          <a:ln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7" name="Oval 296"/>
          <p:cNvSpPr/>
          <p:nvPr/>
        </p:nvSpPr>
        <p:spPr>
          <a:xfrm>
            <a:off x="6781800" y="1905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9" name="Straight Arrow Connector 298"/>
          <p:cNvCxnSpPr>
            <a:stCxn id="426" idx="6"/>
            <a:endCxn id="354" idx="3"/>
          </p:cNvCxnSpPr>
          <p:nvPr/>
        </p:nvCxnSpPr>
        <p:spPr>
          <a:xfrm>
            <a:off x="1905000" y="2514600"/>
            <a:ext cx="1279196" cy="2277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4" name="Group 423"/>
          <p:cNvGrpSpPr/>
          <p:nvPr/>
        </p:nvGrpSpPr>
        <p:grpSpPr>
          <a:xfrm>
            <a:off x="2808697" y="2733344"/>
            <a:ext cx="1446427" cy="2018379"/>
            <a:chOff x="2808697" y="2733344"/>
            <a:chExt cx="1446427" cy="2018379"/>
          </a:xfrm>
        </p:grpSpPr>
        <p:grpSp>
          <p:nvGrpSpPr>
            <p:cNvPr id="300" name="Group 480"/>
            <p:cNvGrpSpPr>
              <a:grpSpLocks noChangeAspect="1"/>
            </p:cNvGrpSpPr>
            <p:nvPr/>
          </p:nvGrpSpPr>
          <p:grpSpPr>
            <a:xfrm flipH="1">
              <a:off x="2811555" y="3411421"/>
              <a:ext cx="629867" cy="330065"/>
              <a:chOff x="4166066" y="3056387"/>
              <a:chExt cx="2519466" cy="1320268"/>
            </a:xfrm>
          </p:grpSpPr>
          <p:grpSp>
            <p:nvGrpSpPr>
              <p:cNvPr id="301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306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1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07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0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0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02" name="Block Arc 30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3" name="Rounded Rectangle 30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4" name="Rounded Rectangle 303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5" name="Oval 30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14" name="Group 480"/>
            <p:cNvGrpSpPr>
              <a:grpSpLocks noChangeAspect="1"/>
            </p:cNvGrpSpPr>
            <p:nvPr/>
          </p:nvGrpSpPr>
          <p:grpSpPr>
            <a:xfrm flipH="1">
              <a:off x="2814413" y="3071613"/>
              <a:ext cx="629867" cy="330065"/>
              <a:chOff x="4166066" y="3056387"/>
              <a:chExt cx="2519466" cy="1320268"/>
            </a:xfrm>
          </p:grpSpPr>
          <p:grpSp>
            <p:nvGrpSpPr>
              <p:cNvPr id="315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321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27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8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9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22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23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5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6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16" name="Block Arc 315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8" name="Rounded Rectangle 317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9" name="Rounded Rectangle 318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0" name="Oval 319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30" name="Group 480"/>
            <p:cNvGrpSpPr>
              <a:grpSpLocks noChangeAspect="1"/>
            </p:cNvGrpSpPr>
            <p:nvPr/>
          </p:nvGrpSpPr>
          <p:grpSpPr>
            <a:xfrm flipH="1">
              <a:off x="2814413" y="2733344"/>
              <a:ext cx="629867" cy="330065"/>
              <a:chOff x="4166066" y="3056387"/>
              <a:chExt cx="2519466" cy="1320268"/>
            </a:xfrm>
          </p:grpSpPr>
          <p:grpSp>
            <p:nvGrpSpPr>
              <p:cNvPr id="331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338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45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54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55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39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40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1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4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32" name="Block Arc 33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3" name="Rounded Rectangle 33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6" name="Rounded Rectangle 335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7" name="Oval 336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56" name="Group 480"/>
            <p:cNvGrpSpPr>
              <a:grpSpLocks noChangeAspect="1"/>
            </p:cNvGrpSpPr>
            <p:nvPr/>
          </p:nvGrpSpPr>
          <p:grpSpPr>
            <a:xfrm flipH="1">
              <a:off x="2808697" y="4421658"/>
              <a:ext cx="629867" cy="330065"/>
              <a:chOff x="4166066" y="3056387"/>
              <a:chExt cx="2519466" cy="1320268"/>
            </a:xfrm>
          </p:grpSpPr>
          <p:grpSp>
            <p:nvGrpSpPr>
              <p:cNvPr id="357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364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72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5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6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65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67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0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1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60" name="Block Arc 35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61" name="Rounded Rectangle 36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62" name="Rounded Rectangle 36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63" name="Oval 362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77" name="Group 480"/>
            <p:cNvGrpSpPr>
              <a:grpSpLocks noChangeAspect="1"/>
            </p:cNvGrpSpPr>
            <p:nvPr/>
          </p:nvGrpSpPr>
          <p:grpSpPr>
            <a:xfrm flipH="1">
              <a:off x="2811555" y="4081850"/>
              <a:ext cx="629867" cy="330065"/>
              <a:chOff x="4166066" y="3056387"/>
              <a:chExt cx="2519466" cy="1320268"/>
            </a:xfrm>
          </p:grpSpPr>
          <p:grpSp>
            <p:nvGrpSpPr>
              <p:cNvPr id="384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390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95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6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7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91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92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3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4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85" name="Block Arc 384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6" name="Rounded Rectangle 385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8" name="Rounded Rectangle 387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9" name="Oval 388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98" name="Group 480"/>
            <p:cNvGrpSpPr>
              <a:grpSpLocks noChangeAspect="1"/>
            </p:cNvGrpSpPr>
            <p:nvPr/>
          </p:nvGrpSpPr>
          <p:grpSpPr>
            <a:xfrm flipH="1">
              <a:off x="2811555" y="3743581"/>
              <a:ext cx="629867" cy="330065"/>
              <a:chOff x="4166066" y="3056387"/>
              <a:chExt cx="2519466" cy="1320268"/>
            </a:xfrm>
          </p:grpSpPr>
          <p:grpSp>
            <p:nvGrpSpPr>
              <p:cNvPr id="399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404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410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11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12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406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407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08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09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400" name="Block Arc 39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1" name="Rounded Rectangle 40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2" name="Rounded Rectangle 40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3" name="Oval 402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14" name="Text Box 113"/>
            <p:cNvSpPr txBox="1">
              <a:spLocks noChangeAspect="1" noChangeArrowheads="1"/>
            </p:cNvSpPr>
            <p:nvPr/>
          </p:nvSpPr>
          <p:spPr bwMode="auto">
            <a:xfrm>
              <a:off x="3441422" y="4131165"/>
              <a:ext cx="78487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25.1 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415" name="Text Box 117"/>
            <p:cNvSpPr txBox="1">
              <a:spLocks noChangeAspect="1" noChangeArrowheads="1"/>
            </p:cNvSpPr>
            <p:nvPr/>
          </p:nvSpPr>
          <p:spPr bwMode="auto">
            <a:xfrm>
              <a:off x="3436228" y="3790181"/>
              <a:ext cx="730960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20.2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416" name="Text Box 118"/>
            <p:cNvSpPr txBox="1">
              <a:spLocks noChangeAspect="1" noChangeArrowheads="1"/>
            </p:cNvSpPr>
            <p:nvPr/>
          </p:nvSpPr>
          <p:spPr bwMode="auto">
            <a:xfrm>
              <a:off x="3444280" y="3455431"/>
              <a:ext cx="70805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15.3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417" name="Text Box 119"/>
            <p:cNvSpPr txBox="1">
              <a:spLocks noChangeAspect="1" noChangeArrowheads="1"/>
            </p:cNvSpPr>
            <p:nvPr/>
          </p:nvSpPr>
          <p:spPr bwMode="auto">
            <a:xfrm>
              <a:off x="3444280" y="3120928"/>
              <a:ext cx="764142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10.4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419" name="Text Box 113"/>
            <p:cNvSpPr txBox="1">
              <a:spLocks noChangeAspect="1" noChangeArrowheads="1"/>
            </p:cNvSpPr>
            <p:nvPr/>
          </p:nvSpPr>
          <p:spPr bwMode="auto">
            <a:xfrm>
              <a:off x="3438564" y="4470973"/>
              <a:ext cx="79107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30.0 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420" name="Text Box 119"/>
            <p:cNvSpPr txBox="1">
              <a:spLocks noChangeAspect="1" noChangeArrowheads="1"/>
            </p:cNvSpPr>
            <p:nvPr/>
          </p:nvSpPr>
          <p:spPr bwMode="auto">
            <a:xfrm>
              <a:off x="3436228" y="2782659"/>
              <a:ext cx="81889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5.50 </a:t>
              </a:r>
              <a:r>
                <a:rPr kumimoji="1" lang="en-US" sz="9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GeV </a:t>
              </a:r>
            </a:p>
          </p:txBody>
        </p:sp>
      </p:grpSp>
      <p:sp>
        <p:nvSpPr>
          <p:cNvPr id="421" name="Arc 420"/>
          <p:cNvSpPr/>
          <p:nvPr/>
        </p:nvSpPr>
        <p:spPr>
          <a:xfrm rot="7200000">
            <a:off x="1784576" y="2636963"/>
            <a:ext cx="208914" cy="154956"/>
          </a:xfrm>
          <a:prstGeom prst="arc">
            <a:avLst>
              <a:gd name="adj1" fmla="val 16200000"/>
              <a:gd name="adj2" fmla="val 6010379"/>
            </a:avLst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6" name="Oval 425"/>
          <p:cNvSpPr/>
          <p:nvPr/>
        </p:nvSpPr>
        <p:spPr>
          <a:xfrm>
            <a:off x="1752600" y="2438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27" name="Straight Arrow Connector 426"/>
          <p:cNvCxnSpPr>
            <a:stCxn id="426" idx="4"/>
            <a:endCxn id="371" idx="0"/>
          </p:cNvCxnSpPr>
          <p:nvPr/>
        </p:nvCxnSpPr>
        <p:spPr>
          <a:xfrm rot="16200000" flipH="1">
            <a:off x="1411430" y="3008169"/>
            <a:ext cx="2157725" cy="13229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4" name="Oval 433"/>
          <p:cNvSpPr/>
          <p:nvPr/>
        </p:nvSpPr>
        <p:spPr>
          <a:xfrm>
            <a:off x="1752600" y="2438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3" name="Rectangle 372"/>
          <p:cNvSpPr/>
          <p:nvPr/>
        </p:nvSpPr>
        <p:spPr>
          <a:xfrm>
            <a:off x="2819400" y="6488668"/>
            <a:ext cx="3270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Animation is by N. Tsoupas</a:t>
            </a: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378" name="TextBox 377"/>
          <p:cNvSpPr txBox="1"/>
          <p:nvPr/>
        </p:nvSpPr>
        <p:spPr>
          <a:xfrm>
            <a:off x="8474" y="5534561"/>
            <a:ext cx="2343672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</a:rPr>
              <a:t>From:</a:t>
            </a:r>
          </a:p>
          <a:p>
            <a:r>
              <a:rPr lang="en-US" sz="1400" dirty="0" smtClean="0">
                <a:solidFill>
                  <a:prstClr val="black"/>
                </a:solidFill>
              </a:rPr>
              <a:t>Vladimir </a:t>
            </a:r>
            <a:r>
              <a:rPr lang="en-US" sz="1400" dirty="0" err="1" smtClean="0">
                <a:solidFill>
                  <a:prstClr val="black"/>
                </a:solidFill>
              </a:rPr>
              <a:t>Litvinenko</a:t>
            </a:r>
            <a:r>
              <a:rPr lang="en-US" sz="1400" dirty="0" smtClean="0">
                <a:solidFill>
                  <a:prstClr val="black"/>
                </a:solidFill>
              </a:rPr>
              <a:t> (BNL)</a:t>
            </a:r>
          </a:p>
          <a:p>
            <a:r>
              <a:rPr lang="en-US" sz="1400" b="1" dirty="0" smtClean="0">
                <a:solidFill>
                  <a:prstClr val="black"/>
                </a:solidFill>
              </a:rPr>
              <a:t>Brookhaven Lecture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</a:p>
          <a:p>
            <a:r>
              <a:rPr lang="en-US" sz="1400" dirty="0" smtClean="0">
                <a:solidFill>
                  <a:prstClr val="black"/>
                </a:solidFill>
              </a:rPr>
              <a:t>14th </a:t>
            </a:r>
            <a:r>
              <a:rPr lang="en-US" sz="1400" dirty="0">
                <a:solidFill>
                  <a:prstClr val="black"/>
                </a:solidFill>
              </a:rPr>
              <a:t>of </a:t>
            </a:r>
            <a:r>
              <a:rPr lang="en-US" sz="1400" dirty="0" smtClean="0">
                <a:solidFill>
                  <a:prstClr val="black"/>
                </a:solidFill>
              </a:rPr>
              <a:t>November </a:t>
            </a:r>
            <a:r>
              <a:rPr lang="en-US" sz="1400" dirty="0">
                <a:solidFill>
                  <a:prstClr val="black"/>
                </a:solidFill>
              </a:rPr>
              <a:t>2012</a:t>
            </a:r>
            <a:endParaRPr lang="en-US" sz="1400" b="1" dirty="0">
              <a:solidFill>
                <a:prstClr val="black"/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78B1-1B8B-1E49-8C17-9FA8E63349F3}" type="slidenum">
              <a:rPr lang="en-US" smtClean="0"/>
              <a:pPr/>
              <a:t>10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23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11111E-6 C 0.0026 0.0037 0.00521 0.00741 0.00677 0.01042 C 0.00833 0.01342 0.0099 0.01643 0.0099 0.01875 C 0.0099 0.02106 0.00764 0.02315 0.00677 0.025 C 0.0059 0.02685 0.00469 0.02824 0.00417 0.02986 C 0.00365 0.03148 0.00226 0.03079 0.00365 0.03472 C 0.00503 0.03866 0.01042 0.04954 0.0125 0.05417 C 0.01458 0.0588 0.01476 0.05949 0.01615 0.0625 C 0.01753 0.06551 0.01875 0.06667 0.02083 0.07222 C 0.02292 0.07778 0.02813 0.08981 0.02865 0.09514 C 0.02917 0.10046 0.02604 0.10301 0.02396 0.10417 C 0.02188 0.10532 0.01892 0.10417 0.01615 0.10208 C 0.01337 0.1 0.00938 0.09467 0.00729 0.09097 C 0.00521 0.08727 0.00382 0.08171 0.00313 0.07986 " pathEditMode="relative" rAng="0" ptsTypes="aaaaaaaaaaaaaa">
                                      <p:cBhvr>
                                        <p:cTn id="11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7986 C -0.00139 0.07014 -0.0059 0.06042 -0.01042 0.05 C -0.01493 0.03958 -0.02066 0.02546 -0.02448 0.01736 C -0.0283 0.00926 -0.0309 0.00532 -0.03333 0.00139 " pathEditMode="relative" rAng="0" ptsTypes="aaaA">
                                      <p:cBhvr>
                                        <p:cTn id="15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-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0.00139 C -0.0382 -0.01042 -0.04305 -0.02199 -0.05105 -0.03472 C -0.05902 -0.04745 -0.06962 -0.06227 -0.08177 -0.0757 C -0.09392 -0.08912 -0.10764 -0.10324 -0.12344 -0.11528 C -0.13924 -0.12732 -0.1606 -0.13982 -0.17605 -0.14722 C -0.1915 -0.15463 -0.20834 -0.15764 -0.21615 -0.15972 C -0.22396 -0.16181 -0.21632 -0.15972 -0.22292 -0.15972 C -0.22952 -0.15972 -0.23976 -0.15972 -0.25625 -0.15972 C -0.27275 -0.15972 -0.30938 -0.15972 -0.32188 -0.15972 C -0.33438 -0.15972 -0.32587 -0.16065 -0.33125 -0.15972 C -0.33664 -0.1588 -0.34688 -0.15602 -0.35469 -0.15347 C -0.3625 -0.15093 -0.36945 -0.14838 -0.37865 -0.14375 C -0.38785 -0.13912 -0.40018 -0.13264 -0.4099 -0.1257 C -0.41962 -0.11875 -0.42813 -0.11065 -0.4375 -0.10139 C -0.44688 -0.09213 -0.45643 -0.08218 -0.46615 -0.07014 C -0.47587 -0.0581 -0.48785 -0.0412 -0.49532 -0.02917 C -0.50278 -0.01713 -0.50886 -0.00324 -0.51146 0.00208 " pathEditMode="relative" rAng="0" ptsTypes="aaaaaaaaaaaaaaaaA">
                                      <p:cBhvr>
                                        <p:cTn id="27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-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146 0.00208 C -0.51754 0.01388 -0.52344 0.02569 -0.52865 0.0375 C -0.53386 0.0493 -0.53958 0.06504 -0.54288 0.07291 C -0.54618 0.08078 -0.54757 0.0824 -0.54896 0.08425 " pathEditMode="relative" rAng="0" ptsTypes="aaaA">
                                      <p:cBhvr>
                                        <p:cTn id="31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896 0.08426 C -0.55382 0.09884 -0.55868 0.11342 -0.5625 0.13148 C -0.56632 0.14953 -0.57014 0.16828 -0.57188 0.19259 C -0.57361 0.2169 -0.57483 0.24977 -0.57292 0.27731 C -0.57101 0.30486 -0.56493 0.33703 -0.56042 0.35787 C -0.55591 0.3787 -0.55556 0.37801 -0.54584 0.40231 C -0.53611 0.42662 -0.51111 0.48217 -0.50209 0.5037 C -0.49306 0.52523 -0.50052 0.51944 -0.49167 0.53148 C -0.48282 0.54352 -0.46389 0.56296 -0.44896 0.57592 C -0.43403 0.58889 -0.42396 0.59861 -0.40209 0.60926 C -0.38021 0.6199 -0.35348 0.63565 -0.31771 0.63981 C -0.28195 0.64398 -0.22292 0.64259 -0.1875 0.63426 C -0.15209 0.62592 -0.12813 0.60903 -0.10521 0.58981 C -0.0823 0.5706 -0.06684 0.54768 -0.05 0.51898 C -0.03316 0.49028 -0.01598 0.44421 -0.00417 0.41759 C 0.00764 0.39097 0.01493 0.37754 0.02083 0.35926 C 0.02673 0.34097 0.02847 0.32754 0.03125 0.30787 C 0.03402 0.28819 0.03819 0.2669 0.0375 0.2412 C 0.0368 0.21551 0.0309 0.17639 0.02708 0.1537 C 0.02326 0.13102 0.01823 0.1162 0.01458 0.10509 C 0.01093 0.09398 0.00798 0.09051 0.0052 0.08703 " pathEditMode="relative" rAng="0" ptsTypes="aaaaaaaaaaaaaaaaaaaaA">
                                      <p:cBhvr>
                                        <p:cTn id="43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00" y="2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34 0.01389 -0.00868 0.02778 -0.0125 0.04445 C -0.01632 0.06111 -0.02066 0.07986 -0.02291 0.1 C -0.02517 0.12014 -0.02639 0.14491 -0.02604 0.16528 C -0.02569 0.18565 -0.02326 0.20556 -0.02083 0.22222 C -0.0184 0.23889 -0.0151 0.25486 -0.01146 0.26528 C -0.00781 0.2757 -0.00451 0.27454 0.00104 0.28472 C 0.0066 0.29491 0.01615 0.31505 0.02188 0.32639 C 0.02761 0.33773 0.03143 0.34514 0.03542 0.35278 " pathEditMode="relative" ptsTypes="aaaaaaaaA">
                                      <p:cBhvr>
                                        <p:cTn id="64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1 0.35278 C 0.03993 0.36181 0.04444 0.37107 0.04791 0.37917 C 0.05139 0.38727 0.05382 0.39422 0.05625 0.40139 C 0.05868 0.40857 0.06041 0.41528 0.0625 0.42223 C 0.06458 0.42917 0.06736 0.43612 0.06875 0.44306 C 0.07014 0.45 0.06771 0.45695 0.07083 0.46389 C 0.07396 0.47084 0.07968 0.47686 0.0875 0.48473 C 0.09531 0.4926 0.10503 0.50186 0.11771 0.51112 C 0.13038 0.52037 0.15225 0.53426 0.16354 0.54028 C 0.17482 0.5463 0.17882 0.54537 0.18541 0.54723 C 0.19201 0.54908 0.19896 0.55116 0.20312 0.55139 C 0.20729 0.55162 0.20555 0.55 0.21041 0.54862 C 0.21527 0.54723 0.22396 0.54445 0.23229 0.54306 C 0.24062 0.54167 0.25295 0.54121 0.26041 0.54028 C 0.26788 0.53936 0.27326 0.53797 0.27708 0.5375 C 0.2809 0.53704 0.28211 0.53727 0.28333 0.5375 " pathEditMode="relative" rAng="0" ptsTypes="aaaaaaaaaaaaaaaA">
                                      <p:cBhvr>
                                        <p:cTn id="68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813 0.53403 C 0.28525 0.53426 0.29254 0.53472 0.29896 0.53542 C 0.30539 0.53611 0.3099 0.53681 0.31667 0.53819 C 0.32344 0.53958 0.33212 0.5419 0.33959 0.54375 C 0.34705 0.5456 0.35608 0.54861 0.36146 0.54931 C 0.36684 0.55 0.36389 0.55093 0.37188 0.54792 C 0.37986 0.54491 0.39532 0.54051 0.40938 0.53125 C 0.42344 0.52199 0.44115 0.50949 0.45625 0.49236 C 0.47136 0.47523 0.48681 0.45185 0.5 0.42847 C 0.5132 0.40509 0.52414 0.37708 0.53542 0.35208 C 0.5467 0.32708 0.56146 0.29444 0.56771 0.27847 C 0.57396 0.2625 0.57032 0.275 0.57292 0.25625 C 0.57552 0.2375 0.58264 0.19421 0.58334 0.16597 C 0.58403 0.13773 0.58021 0.10833 0.57709 0.08681 C 0.57396 0.06528 0.56858 0.05093 0.56459 0.03681 C 0.56059 0.02269 0.55677 0.01227 0.55313 0.00208 " pathEditMode="relative" ptsTypes="aaaaaaaaaaaaaaaA">
                                      <p:cBhvr>
                                        <p:cTn id="72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C -0.00069 0.0037 -0.00139 0.00717 -0.00208 0.01018 C -0.00278 0.01342 -0.00312 0.01666 -0.00469 0.01852 C -0.00625 0.02037 -0.00972 0.02152 -0.01198 0.02152 C -0.01424 0.02152 -0.01753 0.02083 -0.01875 0.01805 C -0.01997 0.01481 -0.02101 0.01134 -0.01927 0.00532 C -0.01753 -0.00023 -0.01319 -0.00579 -0.00833 -0.01667 C -0.00347 -0.02778 0.00434 -0.04769 0.0099 -0.06111 C 0.01545 -0.07454 0.01806 -0.08311 0.02552 -0.09723 C 0.03299 -0.11135 0.04167 -0.12824 0.05521 -0.14584 C 0.06875 -0.16343 0.09167 -0.18866 0.10625 -0.20209 C 0.12083 -0.21551 0.12882 -0.21945 0.14271 -0.22709 C 0.1566 -0.23473 0.17847 -0.24306 0.18958 -0.24792 C 0.20069 -0.25278 0.1967 -0.2551 0.2099 -0.25625 C 0.22309 -0.25741 0.25122 -0.25533 0.26875 -0.25556 C 0.28628 -0.25579 0.29792 -0.25996 0.31545 -0.25834 C 0.33333 -0.25672 0.35521 -0.25324 0.37465 -0.24584 C 0.39444 -0.23843 0.41927 -0.22315 0.4342 -0.21389 C 0.44896 -0.20463 0.45417 -0.19815 0.46337 -0.19028 C 0.4724 -0.18241 0.48073 -0.17593 0.48837 -0.16667 C 0.49601 -0.15741 0.5033 -0.14468 0.50938 -0.13473 C 0.51545 -0.12477 0.52101 -0.11436 0.525 -0.10695 C 0.52899 -0.09954 0.52951 -0.09815 0.53333 -0.09028 C 0.53715 -0.08241 0.54392 -0.06875 0.54792 -0.05973 C 0.55191 -0.0507 0.55451 -0.04306 0.55729 -0.03611 C 0.56007 -0.02917 0.56163 -0.0213 0.56458 -0.01806 C 0.56753 -0.01482 0.57222 -0.01875 0.575 -0.01667 C 0.57778 -0.01459 0.57847 -0.01042 0.58125 -0.00556 C 0.58403 -0.0007 0.58958 0.00879 0.59167 0.0125 " pathEditMode="relative" rAng="0" ptsTypes="aaaaaaaaaaaaaaaaaaaaaaaaaaaaa">
                                      <p:cBhvr>
                                        <p:cTn id="81" dur="3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0" y="-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0" animBg="1"/>
      <p:bldP spid="297" grpId="1" animBg="1"/>
      <p:bldP spid="297" grpId="2" animBg="1"/>
      <p:bldP spid="297" grpId="3" animBg="1"/>
      <p:bldP spid="297" grpId="4" animBg="1"/>
      <p:bldP spid="297" grpId="5" animBg="1"/>
      <p:bldP spid="297" grpId="6" animBg="1"/>
      <p:bldP spid="426" grpId="0" animBg="1"/>
      <p:bldP spid="426" grpId="1" animBg="1"/>
      <p:bldP spid="426" grpId="2" animBg="1"/>
      <p:bldP spid="426" grpId="3" animBg="1"/>
      <p:bldP spid="426" grpId="4" animBg="1"/>
      <p:bldP spid="4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004" y="559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How does a detector recognize particles ?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880512"/>
            <a:ext cx="3063263" cy="22374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456" y="3978308"/>
            <a:ext cx="3590544" cy="2139696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11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04" y="1198937"/>
            <a:ext cx="3716919" cy="251375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138778" y="3528028"/>
            <a:ext cx="2899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Collision in the </a:t>
            </a:r>
            <a:r>
              <a:rPr lang="en-US" dirty="0" smtClean="0">
                <a:solidFill>
                  <a:srgbClr val="0070C0"/>
                </a:solidFill>
              </a:rPr>
              <a:t>Star</a:t>
            </a:r>
            <a:r>
              <a:rPr lang="en-US" b="1" dirty="0" smtClean="0"/>
              <a:t> </a:t>
            </a:r>
            <a:r>
              <a:rPr lang="en-US" dirty="0" smtClean="0"/>
              <a:t>detector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71800" y="4537593"/>
            <a:ext cx="2890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Collisions </a:t>
            </a:r>
            <a:r>
              <a:rPr lang="en-US" b="1" dirty="0" smtClean="0"/>
              <a:t>electron proton </a:t>
            </a:r>
            <a:r>
              <a:rPr lang="en-US" dirty="0" smtClean="0"/>
              <a:t>in </a:t>
            </a:r>
          </a:p>
          <a:p>
            <a:pPr algn="ctr"/>
            <a:r>
              <a:rPr lang="en-US" dirty="0" smtClean="0">
                <a:solidFill>
                  <a:srgbClr val="0070C0"/>
                </a:solidFill>
              </a:rPr>
              <a:t>Zeus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rgbClr val="0070C0"/>
                </a:solidFill>
              </a:rPr>
              <a:t> H1</a:t>
            </a:r>
          </a:p>
          <a:p>
            <a:pPr algn="ctr"/>
            <a:r>
              <a:rPr lang="en-US" dirty="0" smtClean="0"/>
              <a:t>detectors</a:t>
            </a:r>
          </a:p>
          <a:p>
            <a:pPr algn="ctr"/>
            <a:r>
              <a:rPr lang="en-US" dirty="0"/>
              <a:t>a</a:t>
            </a:r>
            <a:r>
              <a:rPr lang="en-US" dirty="0" smtClean="0"/>
              <a:t>t the Hera collider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48200" y="1014271"/>
            <a:ext cx="4424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66CC"/>
                </a:solidFill>
              </a:rPr>
              <a:t>A detector look at the results of the collisions</a:t>
            </a:r>
            <a:endParaRPr lang="en-US" dirty="0">
              <a:solidFill>
                <a:srgbClr val="FF66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2500" y="1671935"/>
            <a:ext cx="4195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5530DC"/>
                </a:solidFill>
                <a:latin typeface="Comic Sans MS" pitchFamily="66" charset="0"/>
              </a:rPr>
              <a:t>In order to design a detector it is important to do simulations in advance of the collision that have to be investigated !</a:t>
            </a:r>
            <a:endParaRPr lang="en-US" dirty="0">
              <a:solidFill>
                <a:srgbClr val="5530DC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20772" y="2872264"/>
            <a:ext cx="2737544" cy="646331"/>
          </a:xfrm>
          <a:prstGeom prst="rect">
            <a:avLst/>
          </a:prstGeom>
          <a:noFill/>
          <a:ln>
            <a:solidFill>
              <a:schemeClr val="tx1">
                <a:alpha val="98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See Liang </a:t>
            </a:r>
            <a:r>
              <a:rPr lang="en-US" dirty="0" err="1" smtClean="0"/>
              <a:t>Zheng’s</a:t>
            </a:r>
            <a:r>
              <a:rPr lang="en-US" dirty="0" smtClean="0"/>
              <a:t> talk</a:t>
            </a:r>
          </a:p>
          <a:p>
            <a:pPr algn="ctr"/>
            <a:r>
              <a:rPr lang="en-US" dirty="0"/>
              <a:t>o</a:t>
            </a:r>
            <a:r>
              <a:rPr lang="en-US" dirty="0" smtClean="0"/>
              <a:t>n </a:t>
            </a:r>
            <a:r>
              <a:rPr lang="en-US" dirty="0"/>
              <a:t>M</a:t>
            </a:r>
            <a:r>
              <a:rPr lang="en-US" dirty="0" smtClean="0"/>
              <a:t>onte </a:t>
            </a:r>
            <a:r>
              <a:rPr lang="en-US" dirty="0"/>
              <a:t>C</a:t>
            </a:r>
            <a:r>
              <a:rPr lang="en-US" dirty="0" smtClean="0"/>
              <a:t>arlo techniques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6"/>
          <p:cNvSpPr txBox="1">
            <a:spLocks/>
          </p:cNvSpPr>
          <p:nvPr/>
        </p:nvSpPr>
        <p:spPr>
          <a:xfrm>
            <a:off x="643001" y="5181600"/>
            <a:ext cx="7857999" cy="1323439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smtClean="0"/>
              <a:t>high acceptance -5 &lt; </a:t>
            </a:r>
            <a:r>
              <a:rPr lang="en-US" sz="1600" dirty="0" smtClean="0">
                <a:latin typeface="Symbol" charset="2"/>
                <a:cs typeface="Symbol" charset="2"/>
              </a:rPr>
              <a:t>h</a:t>
            </a:r>
            <a:r>
              <a:rPr lang="en-US" sz="1600" dirty="0" smtClean="0"/>
              <a:t> &lt; 5 central detector</a:t>
            </a:r>
          </a:p>
          <a:p>
            <a:r>
              <a:rPr lang="en-US" sz="1600" dirty="0" smtClean="0"/>
              <a:t>good PID (</a:t>
            </a:r>
            <a:r>
              <a:rPr lang="en-US" sz="1600" dirty="0" err="1" smtClean="0">
                <a:latin typeface="Symbol" charset="2"/>
                <a:cs typeface="Symbol" charset="2"/>
              </a:rPr>
              <a:t>p</a:t>
            </a:r>
            <a:r>
              <a:rPr lang="en-US" sz="1600" dirty="0" err="1" smtClean="0"/>
              <a:t>,K,p</a:t>
            </a:r>
            <a:r>
              <a:rPr lang="en-US" sz="1600" dirty="0" smtClean="0"/>
              <a:t> and lepton) and vertex resolution (&lt; 5</a:t>
            </a:r>
            <a:r>
              <a:rPr lang="en-US" sz="1600" dirty="0" smtClean="0">
                <a:latin typeface="Symbol" charset="2"/>
                <a:cs typeface="Symbol" charset="2"/>
              </a:rPr>
              <a:t>m</a:t>
            </a:r>
            <a:r>
              <a:rPr lang="en-US" sz="1600" dirty="0" smtClean="0"/>
              <a:t>m)</a:t>
            </a:r>
          </a:p>
          <a:p>
            <a:r>
              <a:rPr lang="en-US" sz="1600" dirty="0" smtClean="0"/>
              <a:t>tracking and calorimeter coverage the same </a:t>
            </a:r>
            <a:r>
              <a:rPr lang="en-US" sz="1600" dirty="0" smtClean="0">
                <a:sym typeface="Wingdings"/>
              </a:rPr>
              <a:t> good momentum resolution, lepton PID</a:t>
            </a:r>
          </a:p>
          <a:p>
            <a:r>
              <a:rPr lang="en-US" sz="1600" dirty="0" smtClean="0">
                <a:sym typeface="Wingdings"/>
              </a:rPr>
              <a:t>low material density  minimal multiple scattering and </a:t>
            </a:r>
            <a:r>
              <a:rPr lang="en-US" sz="1600" dirty="0" err="1" smtClean="0">
                <a:sym typeface="Wingdings"/>
              </a:rPr>
              <a:t>brems-strahlung</a:t>
            </a:r>
            <a:endParaRPr lang="en-US" sz="1600" dirty="0" smtClean="0">
              <a:sym typeface="Wingdings"/>
            </a:endParaRPr>
          </a:p>
          <a:p>
            <a:r>
              <a:rPr lang="en-US" sz="1600" dirty="0" smtClean="0">
                <a:sym typeface="Wingdings"/>
              </a:rPr>
              <a:t>very forward electron and proton/neutron detection  maybe dipole spectrometers </a:t>
            </a:r>
            <a:endParaRPr lang="en-US" sz="1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Overview of the New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eRHIC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Detector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391"/>
            <a:ext cx="9144000" cy="408721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64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Silicon Vertex: the inner part of a detector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13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352364"/>
            <a:ext cx="5238750" cy="363290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10018" y="4418971"/>
            <a:ext cx="3866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Primary vertex (collision point)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45996" y="3383899"/>
            <a:ext cx="2321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Secondary vertex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6225" y="2119745"/>
            <a:ext cx="42779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The inner part of the detector is </a:t>
            </a:r>
          </a:p>
          <a:p>
            <a:pPr algn="ctr"/>
            <a:r>
              <a:rPr lang="en-US" dirty="0" smtClean="0"/>
              <a:t>Essential to identify the particles that decay</a:t>
            </a:r>
          </a:p>
          <a:p>
            <a:pPr algn="ctr"/>
            <a:r>
              <a:rPr lang="en-US" dirty="0"/>
              <a:t>i</a:t>
            </a:r>
            <a:r>
              <a:rPr lang="en-US" dirty="0" smtClean="0"/>
              <a:t>mmediately after the collision ! </a:t>
            </a:r>
            <a:endParaRPr lang="en-US" dirty="0"/>
          </a:p>
        </p:txBody>
      </p:sp>
      <p:sp>
        <p:nvSpPr>
          <p:cNvPr id="5" name="Right Brace 4"/>
          <p:cNvSpPr/>
          <p:nvPr/>
        </p:nvSpPr>
        <p:spPr>
          <a:xfrm>
            <a:off x="4645996" y="3784009"/>
            <a:ext cx="252308" cy="4697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886200" y="4136287"/>
            <a:ext cx="195335" cy="2348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343400" y="3676467"/>
            <a:ext cx="152400" cy="2150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919086" y="3834195"/>
            <a:ext cx="380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5530DC"/>
                </a:solidFill>
              </a:rPr>
              <a:t>This distance can be </a:t>
            </a:r>
            <a:r>
              <a:rPr lang="en-US" smtClean="0">
                <a:solidFill>
                  <a:srgbClr val="5530DC"/>
                </a:solidFill>
              </a:rPr>
              <a:t>order of microns </a:t>
            </a:r>
            <a:r>
              <a:rPr lang="en-US" dirty="0" smtClean="0">
                <a:solidFill>
                  <a:srgbClr val="5530DC"/>
                </a:solidFill>
              </a:rPr>
              <a:t>!</a:t>
            </a:r>
            <a:endParaRPr lang="en-US" dirty="0">
              <a:solidFill>
                <a:srgbClr val="5530DC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219200" y="4856901"/>
            <a:ext cx="5298418" cy="485762"/>
            <a:chOff x="1219200" y="4371139"/>
            <a:chExt cx="5298418" cy="485762"/>
          </a:xfrm>
        </p:grpSpPr>
        <p:sp>
          <p:nvSpPr>
            <p:cNvPr id="11" name="Right Arrow 10"/>
            <p:cNvSpPr/>
            <p:nvPr/>
          </p:nvSpPr>
          <p:spPr>
            <a:xfrm>
              <a:off x="3124200" y="4371139"/>
              <a:ext cx="838200" cy="48576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Left Arrow 11"/>
            <p:cNvSpPr/>
            <p:nvPr/>
          </p:nvSpPr>
          <p:spPr>
            <a:xfrm>
              <a:off x="4023070" y="4525705"/>
              <a:ext cx="701330" cy="176631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969309" y="4429354"/>
              <a:ext cx="15483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Electron Beam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19200" y="4429354"/>
              <a:ext cx="17961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Proton/Ion beam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6160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Silicon Vertex for a Electron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on Collider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idx="1"/>
          </p:nvPr>
        </p:nvSpPr>
        <p:spPr>
          <a:xfrm>
            <a:off x="123394" y="1600200"/>
            <a:ext cx="4114800" cy="154195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Vertex system based on Monolithic Active Pixel Silicon Sensor (MAPS) 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4278924" y="2514600"/>
            <a:ext cx="978876" cy="4931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23" y="1978676"/>
            <a:ext cx="3683577" cy="265079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28600" y="4693384"/>
            <a:ext cx="8686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Keypoints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All the sensor is produced using a standard CMOS technology.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Works at room temperature: low cooling material budget.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Low bias voltage required: electrons are collected for thermal diffusion.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High resolution.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2687" y="3276600"/>
            <a:ext cx="5079276" cy="1039325"/>
            <a:chOff x="112687" y="3276600"/>
            <a:chExt cx="5079276" cy="1039325"/>
          </a:xfrm>
        </p:grpSpPr>
        <p:sp>
          <p:nvSpPr>
            <p:cNvPr id="4" name="TextBox 3"/>
            <p:cNvSpPr txBox="1"/>
            <p:nvPr/>
          </p:nvSpPr>
          <p:spPr>
            <a:xfrm>
              <a:off x="112687" y="3276600"/>
              <a:ext cx="5079276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B050"/>
                  </a:solidFill>
                </a:rPr>
                <a:t>Tests ongoing at BNL and </a:t>
              </a:r>
              <a:r>
                <a:rPr lang="en-US" dirty="0">
                  <a:solidFill>
                    <a:srgbClr val="00B050"/>
                  </a:solidFill>
                </a:rPr>
                <a:t>C</a:t>
              </a:r>
              <a:r>
                <a:rPr lang="en-US" dirty="0" smtClean="0">
                  <a:solidFill>
                    <a:srgbClr val="00B050"/>
                  </a:solidFill>
                </a:rPr>
                <a:t>olumbia University</a:t>
              </a:r>
            </a:p>
            <a:p>
              <a:pPr algn="ctr"/>
              <a:r>
                <a:rPr lang="en-US" dirty="0">
                  <a:solidFill>
                    <a:srgbClr val="00B050"/>
                  </a:solidFill>
                </a:rPr>
                <a:t>o</a:t>
              </a:r>
              <a:r>
                <a:rPr lang="en-US" dirty="0" smtClean="0">
                  <a:solidFill>
                    <a:srgbClr val="00B050"/>
                  </a:solidFill>
                </a:rPr>
                <a:t>n MAPS Mimosa 26 prototypes designed in </a:t>
              </a:r>
            </a:p>
            <a:p>
              <a:pPr algn="ctr"/>
              <a:r>
                <a:rPr lang="en-US" baseline="300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 </a:t>
              </a:r>
              <a:r>
                <a:rPr lang="en-US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Institut</a:t>
              </a:r>
              <a:r>
                <a:rPr lang="en-US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 </a:t>
              </a:r>
              <a:r>
                <a:rPr lang="en-US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 </a:t>
              </a:r>
              <a:r>
                <a:rPr lang="en-US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Pluridisciplinaire</a:t>
              </a:r>
              <a:r>
                <a:rPr lang="en-US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 </a:t>
              </a:r>
              <a:r>
                <a:rPr lang="en-US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Hubert </a:t>
              </a:r>
              <a:r>
                <a:rPr lang="en-US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Curien,Strasbourg</a:t>
              </a:r>
              <a:r>
                <a:rPr lang="en-US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.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152400" y="3276600"/>
              <a:ext cx="5029200" cy="103932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21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Silicon Vertex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42" y="3529013"/>
            <a:ext cx="3750155" cy="23383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033" y="3906662"/>
            <a:ext cx="1245654" cy="13715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62200" y="3444997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MAPS implementation in the </a:t>
            </a:r>
          </a:p>
          <a:p>
            <a:pPr algn="ctr"/>
            <a:r>
              <a:rPr lang="en-US" dirty="0" smtClean="0"/>
              <a:t>STAR Detector (Mimosa 28 Ultimate)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1019832" y="3362544"/>
            <a:ext cx="7104336" cy="3114455"/>
          </a:xfrm>
          <a:prstGeom prst="roundRect">
            <a:avLst/>
          </a:prstGeom>
          <a:noFill/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3276600" y="4114800"/>
            <a:ext cx="3657600" cy="533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28" idx="5"/>
          </p:cNvCxnSpPr>
          <p:nvPr/>
        </p:nvCxnSpPr>
        <p:spPr>
          <a:xfrm>
            <a:off x="3265441" y="4713241"/>
            <a:ext cx="3668759" cy="23975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3200400" y="46482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226" y="990600"/>
            <a:ext cx="3016774" cy="20290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54091" y="2907268"/>
            <a:ext cx="6625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See   for details: </a:t>
            </a:r>
            <a:r>
              <a:rPr lang="en-US" dirty="0" smtClean="0">
                <a:solidFill>
                  <a:srgbClr val="FF0000"/>
                </a:solidFill>
              </a:rPr>
              <a:t>http</a:t>
            </a:r>
            <a:r>
              <a:rPr lang="en-US" dirty="0">
                <a:solidFill>
                  <a:srgbClr val="FF0000"/>
                </a:solidFill>
              </a:rPr>
              <a:t>://</a:t>
            </a:r>
            <a:r>
              <a:rPr lang="en-US" dirty="0" smtClean="0">
                <a:solidFill>
                  <a:srgbClr val="FF0000"/>
                </a:solidFill>
              </a:rPr>
              <a:t>www.iphc.cnrs.fr/List-of-MIMOSA-chips.html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7117" y="5782270"/>
            <a:ext cx="4932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indico.bnl.gov/getFile.py/access?contribId=30&amp;resId=0&amp;materialId=slides&amp;confId=521dd</a:t>
            </a:r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574519" y="925830"/>
            <a:ext cx="5251759" cy="1969770"/>
            <a:chOff x="685800" y="1143000"/>
            <a:chExt cx="5251759" cy="1969770"/>
          </a:xfrm>
        </p:grpSpPr>
        <p:sp>
          <p:nvSpPr>
            <p:cNvPr id="14" name="TextBox 13"/>
            <p:cNvSpPr txBox="1"/>
            <p:nvPr/>
          </p:nvSpPr>
          <p:spPr>
            <a:xfrm>
              <a:off x="685800" y="1143000"/>
              <a:ext cx="5251759" cy="1969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Mimosa 26 </a:t>
              </a:r>
              <a:r>
                <a:rPr lang="en-US" sz="2000" dirty="0" smtClean="0">
                  <a:solidFill>
                    <a:srgbClr val="FF0000"/>
                  </a:solidFill>
                </a:rPr>
                <a:t>: </a:t>
              </a:r>
              <a:endParaRPr lang="en-US" sz="2000" dirty="0">
                <a:solidFill>
                  <a:srgbClr val="FF0000"/>
                </a:solidFill>
              </a:endParaRP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Matrix of 663 552 pixels: 576 lines x 1152 col.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13.7 mm X 21.5 mm   Matrix  Surface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Pitch= 18 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Sensitive volume  thickness  15 </a:t>
              </a:r>
            </a:p>
            <a:p>
              <a:pPr marL="285750" indent="-285750">
                <a:buFont typeface="Wingdings" pitchFamily="2" charset="2"/>
                <a:buChar char="ü"/>
              </a:pPr>
              <a:r>
                <a:rPr lang="en-US" dirty="0" smtClean="0"/>
                <a:t>Digital data stream after zero suppression</a:t>
              </a:r>
              <a:endParaRPr lang="en-US" dirty="0"/>
            </a:p>
          </p:txBody>
        </p:sp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54707537"/>
                </p:ext>
              </p:extLst>
            </p:nvPr>
          </p:nvGraphicFramePr>
          <p:xfrm>
            <a:off x="2209800" y="2122170"/>
            <a:ext cx="762000" cy="464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91" name="Equation" r:id="rId7" imgW="241200" imgH="164880" progId="Equation.3">
                    <p:embed/>
                  </p:oleObj>
                </mc:Choice>
                <mc:Fallback>
                  <p:oleObj name="Equation" r:id="rId7" imgW="241200" imgH="1648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209800" y="2122170"/>
                          <a:ext cx="762000" cy="4647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39262749"/>
                </p:ext>
              </p:extLst>
            </p:nvPr>
          </p:nvGraphicFramePr>
          <p:xfrm>
            <a:off x="4419600" y="2426970"/>
            <a:ext cx="762000" cy="465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92" name="Equation" r:id="rId9" imgW="241200" imgH="164880" progId="Equation.3">
                    <p:embed/>
                  </p:oleObj>
                </mc:Choice>
                <mc:Fallback>
                  <p:oleObj name="Equation" r:id="rId9" imgW="241200" imgH="16488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9600" y="2426970"/>
                          <a:ext cx="762000" cy="4651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7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Conclusions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2199" y="4191000"/>
            <a:ext cx="4286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66CC"/>
                </a:solidFill>
                <a:latin typeface="Comic Sans MS" pitchFamily="66" charset="0"/>
              </a:rPr>
              <a:t>Thanks for your attention !</a:t>
            </a:r>
            <a:endParaRPr lang="en-US" sz="2400" b="1" i="1" dirty="0">
              <a:solidFill>
                <a:srgbClr val="FF66CC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752600"/>
            <a:ext cx="8991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The Physics case  for e/A collider is well established:  </a:t>
            </a:r>
          </a:p>
          <a:p>
            <a:pPr>
              <a:buClr>
                <a:srgbClr val="0000FF"/>
              </a:buClr>
            </a:pPr>
            <a:r>
              <a:rPr lang="en-US" sz="2000" b="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with this machine we can answer to a lot of question still open </a:t>
            </a:r>
            <a:r>
              <a:rPr lang="en-US" sz="2000" b="1" dirty="0">
                <a:solidFill>
                  <a:prstClr val="black"/>
                </a:solidFill>
                <a:latin typeface="Times New Roman"/>
                <a:cs typeface="Times New Roman"/>
              </a:rPr>
              <a:t>i</a:t>
            </a:r>
            <a:r>
              <a:rPr lang="en-US" sz="20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n Nucleon/ </a:t>
            </a:r>
          </a:p>
          <a:p>
            <a:pPr>
              <a:buClr>
                <a:srgbClr val="0000FF"/>
              </a:buClr>
            </a:pPr>
            <a:r>
              <a:rPr lang="en-US" sz="2000" b="1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b="1" smtClean="0">
                <a:solidFill>
                  <a:prstClr val="black"/>
                </a:solidFill>
                <a:latin typeface="Times New Roman"/>
                <a:cs typeface="Times New Roman"/>
              </a:rPr>
              <a:t>    Nucleus </a:t>
            </a:r>
            <a:r>
              <a:rPr lang="en-US" sz="20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structure.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The design for a electron/Ion collider and a new detector in BNL is in good shape.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A lot of research is ongoing in order to find new and original solutions for the new facility.</a:t>
            </a:r>
            <a:endParaRPr lang="en-US" b="1" dirty="0" smtClean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Other links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71500" y="1219200"/>
            <a:ext cx="8001000" cy="5486400"/>
          </a:xfrm>
        </p:spPr>
        <p:txBody>
          <a:bodyPr>
            <a:normAutofit fontScale="47500" lnSpcReduction="20000"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EIC White Paper</a:t>
            </a:r>
          </a:p>
          <a:p>
            <a:pPr marL="0" indent="0">
              <a:buNone/>
            </a:pPr>
            <a:r>
              <a:rPr lang="en-US" sz="4400" dirty="0">
                <a:hlinkClick r:id="rId2"/>
              </a:rPr>
              <a:t>http://skipper.physics.sunysb.edu/~</a:t>
            </a:r>
            <a:r>
              <a:rPr lang="en-US" sz="4400" dirty="0" smtClean="0">
                <a:hlinkClick r:id="rId2"/>
              </a:rPr>
              <a:t>abhay/eicwp12/Main.html</a:t>
            </a:r>
            <a:endParaRPr lang="en-US" sz="4200" dirty="0" smtClean="0">
              <a:solidFill>
                <a:srgbClr val="FF0000"/>
              </a:solidFill>
            </a:endParaRPr>
          </a:p>
          <a:p>
            <a:r>
              <a:rPr lang="en-US" sz="4200" dirty="0" smtClean="0">
                <a:solidFill>
                  <a:srgbClr val="FF0000"/>
                </a:solidFill>
              </a:rPr>
              <a:t>Call for EIC proposal</a:t>
            </a:r>
          </a:p>
          <a:p>
            <a:pPr marL="0" indent="0">
              <a:buNone/>
            </a:pPr>
            <a:r>
              <a:rPr lang="en-US" sz="4200" dirty="0">
                <a:hlinkClick r:id="rId3"/>
              </a:rPr>
              <a:t>https://</a:t>
            </a:r>
            <a:r>
              <a:rPr lang="en-US" sz="4200" dirty="0" smtClean="0">
                <a:hlinkClick r:id="rId3"/>
              </a:rPr>
              <a:t>wiki.bnl.gov/conferences/index.php/EIC_R%25D</a:t>
            </a:r>
            <a:endParaRPr lang="en-US" sz="4200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err="1" smtClean="0"/>
              <a:t>eRHIC</a:t>
            </a:r>
            <a:r>
              <a:rPr lang="en-US" b="1" dirty="0" smtClean="0"/>
              <a:t> BNL home page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wiki.bnl.gov/eic/index.php/Main_Page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eRHIC</a:t>
            </a:r>
            <a:r>
              <a:rPr lang="en-US" b="1" dirty="0" smtClean="0"/>
              <a:t> BNL Collider Accelerator Department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http://www.bnl.gov/cad/eRhic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EIC </a:t>
            </a:r>
            <a:r>
              <a:rPr lang="en-US" b="1" dirty="0" err="1" smtClean="0"/>
              <a:t>Montecarlo</a:t>
            </a:r>
            <a:r>
              <a:rPr lang="en-US" b="1" dirty="0" smtClean="0"/>
              <a:t>  page</a:t>
            </a:r>
          </a:p>
          <a:p>
            <a:pPr marL="0" indent="0">
              <a:buNone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wiki.bnl.gov/eic/index.php/Simulations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EIC R&amp;D Simulation workshop (BNL October 8</a:t>
            </a:r>
            <a:r>
              <a:rPr lang="en-US" b="1" baseline="30000" dirty="0" smtClean="0"/>
              <a:t>TH</a:t>
            </a:r>
            <a:r>
              <a:rPr lang="en-US" b="1" dirty="0" smtClean="0"/>
              <a:t> -9</a:t>
            </a:r>
            <a:r>
              <a:rPr lang="en-US" b="1" baseline="30000" dirty="0" smtClean="0"/>
              <a:t>TH</a:t>
            </a:r>
            <a:r>
              <a:rPr lang="en-US" b="1" dirty="0" smtClean="0"/>
              <a:t>  2012)</a:t>
            </a:r>
          </a:p>
          <a:p>
            <a:pPr marL="0" indent="0">
              <a:buNone/>
            </a:pPr>
            <a:r>
              <a:rPr lang="en-US" dirty="0" smtClean="0">
                <a:hlinkClick r:id="rId7"/>
              </a:rPr>
              <a:t>https</a:t>
            </a:r>
            <a:r>
              <a:rPr lang="en-US" dirty="0">
                <a:hlinkClick r:id="rId7"/>
              </a:rPr>
              <a:t>://</a:t>
            </a:r>
            <a:r>
              <a:rPr lang="en-US" dirty="0" smtClean="0">
                <a:hlinkClick r:id="rId7"/>
              </a:rPr>
              <a:t>wiki.bnl.gov/conferences/index.php/EIC_RD_Simulation/Agenda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Gluons and quark sea at high energies:</a:t>
            </a:r>
          </a:p>
          <a:p>
            <a:pPr marL="0" indent="0">
              <a:buNone/>
            </a:pPr>
            <a:r>
              <a:rPr lang="en-US" dirty="0"/>
              <a:t>R</a:t>
            </a:r>
            <a:r>
              <a:rPr lang="en-US" dirty="0" smtClean="0"/>
              <a:t>eport on a ten week program  that toke place at </a:t>
            </a:r>
            <a:r>
              <a:rPr lang="en-US" dirty="0"/>
              <a:t>t</a:t>
            </a:r>
            <a:r>
              <a:rPr lang="en-US" dirty="0" smtClean="0"/>
              <a:t>he Institute for Nuclear Theory (Seattle, Fall 2010)</a:t>
            </a:r>
          </a:p>
          <a:p>
            <a:pPr marL="0" indent="0">
              <a:buNone/>
            </a:pPr>
            <a:r>
              <a:rPr lang="en-US" dirty="0" smtClean="0">
                <a:hlinkClick r:id="rId8" invalidUrl="http://:arxiv/abs/1108.1713"/>
              </a:rPr>
              <a:t>http://:arxiv/abs/1108.1713</a:t>
            </a:r>
            <a:endParaRPr lang="en-US" dirty="0" smtClean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51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5400" y="-182562"/>
            <a:ext cx="9144000" cy="1249362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Other talks on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eRHIC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the </a:t>
            </a:r>
            <a:b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3100" dirty="0">
                <a:solidFill>
                  <a:srgbClr val="0070C0"/>
                </a:solidFill>
              </a:rPr>
              <a:t>2012 Fall Meeting of the APS Division of Nuclear Physics </a:t>
            </a:r>
            <a:endParaRPr lang="en-US" sz="31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idx="1"/>
          </p:nvPr>
        </p:nvSpPr>
        <p:spPr>
          <a:xfrm>
            <a:off x="609600" y="1376402"/>
            <a:ext cx="7924800" cy="5176798"/>
          </a:xfrm>
        </p:spPr>
        <p:txBody>
          <a:bodyPr>
            <a:normAutofit fontScale="77500" lnSpcReduction="20000"/>
          </a:bodyPr>
          <a:lstStyle/>
          <a:p>
            <a:r>
              <a:rPr lang="en-US" sz="2200" b="1" dirty="0" err="1" smtClean="0"/>
              <a:t>Mattew</a:t>
            </a:r>
            <a:r>
              <a:rPr lang="en-US" sz="2200" b="1" dirty="0" smtClean="0"/>
              <a:t> </a:t>
            </a:r>
            <a:r>
              <a:rPr lang="en-US" sz="2200" b="1" dirty="0"/>
              <a:t>Lamont </a:t>
            </a:r>
            <a:r>
              <a:rPr lang="en-US" sz="2200" dirty="0"/>
              <a:t>(Brookhaven National Laboratory)</a:t>
            </a:r>
          </a:p>
          <a:p>
            <a:pPr marL="0" indent="0">
              <a:buNone/>
            </a:pPr>
            <a:r>
              <a:rPr lang="en-US" sz="2400" b="1" dirty="0">
                <a:solidFill>
                  <a:srgbClr val="FF66CC"/>
                </a:solidFill>
              </a:rPr>
              <a:t>Measuring the gluon distribution of nuclei: diffractive </a:t>
            </a:r>
            <a:r>
              <a:rPr lang="en-US" sz="2400" b="1" dirty="0" err="1">
                <a:solidFill>
                  <a:srgbClr val="FF66CC"/>
                </a:solidFill>
              </a:rPr>
              <a:t>e+A</a:t>
            </a:r>
            <a:r>
              <a:rPr lang="en-US" sz="2400" b="1" dirty="0">
                <a:solidFill>
                  <a:srgbClr val="FF66CC"/>
                </a:solidFill>
              </a:rPr>
              <a:t> collisions at </a:t>
            </a:r>
            <a:r>
              <a:rPr lang="en-US" sz="2400" b="1" dirty="0" err="1">
                <a:solidFill>
                  <a:srgbClr val="FF66CC"/>
                </a:solidFill>
              </a:rPr>
              <a:t>eRHIC</a:t>
            </a:r>
            <a:endParaRPr lang="en-US" sz="2400" b="1" dirty="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en-US" sz="2200" b="1" dirty="0"/>
              <a:t>Session DE:  Heavy Ions; </a:t>
            </a:r>
            <a:r>
              <a:rPr lang="en-US" sz="2200" dirty="0"/>
              <a:t>11:42 AM–11:54 AM, Thursday, October 25, </a:t>
            </a:r>
            <a:r>
              <a:rPr lang="en-US" sz="2200" dirty="0" smtClean="0"/>
              <a:t>2012</a:t>
            </a:r>
          </a:p>
          <a:p>
            <a:pPr marL="0" indent="0">
              <a:buNone/>
            </a:pPr>
            <a:endParaRPr lang="en-US" sz="2200" dirty="0"/>
          </a:p>
          <a:p>
            <a:r>
              <a:rPr lang="en-US" sz="2200" b="1" dirty="0" err="1" smtClean="0"/>
              <a:t>Aidala</a:t>
            </a:r>
            <a:r>
              <a:rPr lang="en-US" sz="2200" b="1" dirty="0" smtClean="0"/>
              <a:t> Cristina </a:t>
            </a:r>
            <a:r>
              <a:rPr lang="en-US" sz="2200" dirty="0"/>
              <a:t>(University of Michigan) </a:t>
            </a:r>
            <a:endParaRPr lang="en-US" sz="2200" dirty="0" smtClean="0"/>
          </a:p>
          <a:p>
            <a:pPr marL="0" indent="0">
              <a:buNone/>
            </a:pPr>
            <a:r>
              <a:rPr lang="en-US" sz="2200" b="1" dirty="0">
                <a:solidFill>
                  <a:srgbClr val="FF66CC"/>
                </a:solidFill>
              </a:rPr>
              <a:t>Entering the Electronic Age at RHIC: </a:t>
            </a:r>
            <a:r>
              <a:rPr lang="en-US" sz="2200" b="1" dirty="0" err="1" smtClean="0">
                <a:solidFill>
                  <a:srgbClr val="FF66CC"/>
                </a:solidFill>
              </a:rPr>
              <a:t>eRHIC</a:t>
            </a:r>
            <a:endParaRPr lang="en-US" sz="2200" b="1" dirty="0" smtClean="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en-US" sz="2200" dirty="0" smtClean="0"/>
              <a:t>Session 1WB: Hadron Physics IV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;</a:t>
            </a:r>
            <a:r>
              <a:rPr lang="en-US" sz="2200" dirty="0" smtClean="0"/>
              <a:t>10:00</a:t>
            </a:r>
            <a:r>
              <a:rPr lang="en-US" sz="2200" dirty="0"/>
              <a:t> </a:t>
            </a:r>
            <a:r>
              <a:rPr lang="en-US" sz="2200" dirty="0" smtClean="0"/>
              <a:t>AM–10:30</a:t>
            </a:r>
            <a:r>
              <a:rPr lang="en-US" sz="2200" dirty="0"/>
              <a:t> </a:t>
            </a:r>
            <a:r>
              <a:rPr lang="en-US" sz="2200" dirty="0" err="1" smtClean="0"/>
              <a:t>AM,Friday</a:t>
            </a:r>
            <a:r>
              <a:rPr lang="en-US" sz="2200" dirty="0"/>
              <a:t>, October 26, </a:t>
            </a:r>
            <a:r>
              <a:rPr lang="en-US" sz="2200" dirty="0" smtClean="0"/>
              <a:t>2012</a:t>
            </a:r>
          </a:p>
          <a:p>
            <a:pPr marL="0" indent="0">
              <a:buNone/>
            </a:pPr>
            <a:endParaRPr lang="en-US" sz="2200" dirty="0" smtClean="0"/>
          </a:p>
          <a:p>
            <a:r>
              <a:rPr lang="en-US" sz="2200" b="1" dirty="0" smtClean="0"/>
              <a:t>Thomas Burton</a:t>
            </a:r>
            <a:r>
              <a:rPr lang="en-US" sz="2200" dirty="0" smtClean="0"/>
              <a:t> (Brookhaven National </a:t>
            </a:r>
            <a:r>
              <a:rPr lang="en-US" sz="2200" dirty="0"/>
              <a:t>L</a:t>
            </a:r>
            <a:r>
              <a:rPr lang="en-US" sz="2200" dirty="0" smtClean="0"/>
              <a:t>aboratory)</a:t>
            </a:r>
          </a:p>
          <a:p>
            <a:pPr marL="0" indent="0">
              <a:buNone/>
            </a:pPr>
            <a:r>
              <a:rPr lang="en-US" sz="2200" b="1" dirty="0" err="1">
                <a:solidFill>
                  <a:srgbClr val="FF66CC"/>
                </a:solidFill>
              </a:rPr>
              <a:t>eRHIC</a:t>
            </a:r>
            <a:r>
              <a:rPr lang="en-US" sz="2200" b="1" dirty="0">
                <a:solidFill>
                  <a:srgbClr val="FF66CC"/>
                </a:solidFill>
              </a:rPr>
              <a:t> as a Nucleon </a:t>
            </a:r>
            <a:r>
              <a:rPr lang="en-US" sz="2200" b="1" dirty="0" err="1">
                <a:solidFill>
                  <a:srgbClr val="FF66CC"/>
                </a:solidFill>
              </a:rPr>
              <a:t>Tomograph</a:t>
            </a:r>
            <a:endParaRPr lang="en-US" sz="2200" b="1" dirty="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en-US" sz="2200" dirty="0" smtClean="0"/>
              <a:t>Session PE: </a:t>
            </a:r>
            <a:r>
              <a:rPr lang="en-US" sz="2200" dirty="0"/>
              <a:t>Hadron </a:t>
            </a:r>
            <a:r>
              <a:rPr lang="en-US" sz="2200" dirty="0" smtClean="0"/>
              <a:t>Physics IV; 11:42</a:t>
            </a:r>
            <a:r>
              <a:rPr lang="en-US" sz="2200" dirty="0"/>
              <a:t> AM–11:54 AM</a:t>
            </a:r>
            <a:r>
              <a:rPr lang="en-US" sz="2200" dirty="0" smtClean="0"/>
              <a:t>, Saturday, October 27, 2012</a:t>
            </a:r>
          </a:p>
          <a:p>
            <a:pPr marL="0" indent="0">
              <a:buNone/>
            </a:pPr>
            <a:endParaRPr lang="en-US" sz="2200" dirty="0" smtClean="0"/>
          </a:p>
          <a:p>
            <a:r>
              <a:rPr lang="en-US" sz="2200" b="1" dirty="0" smtClean="0"/>
              <a:t>Liang  </a:t>
            </a:r>
            <a:r>
              <a:rPr lang="en-US" sz="2200" b="1" dirty="0" err="1" smtClean="0"/>
              <a:t>Zheng</a:t>
            </a:r>
            <a:r>
              <a:rPr lang="en-US" sz="2200" b="1" dirty="0" smtClean="0"/>
              <a:t> </a:t>
            </a:r>
            <a:r>
              <a:rPr lang="en-US" sz="2200" dirty="0" smtClean="0"/>
              <a:t>(</a:t>
            </a:r>
            <a:r>
              <a:rPr lang="en-US" sz="2200" dirty="0"/>
              <a:t>B</a:t>
            </a:r>
            <a:r>
              <a:rPr lang="en-US" sz="2200" dirty="0" smtClean="0"/>
              <a:t>rookhaven National Laboratory)</a:t>
            </a:r>
          </a:p>
          <a:p>
            <a:pPr marL="0" indent="0">
              <a:buNone/>
            </a:pPr>
            <a:r>
              <a:rPr lang="en-US" sz="2400" b="1" dirty="0" err="1">
                <a:solidFill>
                  <a:srgbClr val="FF66CC"/>
                </a:solidFill>
              </a:rPr>
              <a:t>Dihadron</a:t>
            </a:r>
            <a:r>
              <a:rPr lang="en-US" sz="2400" b="1" dirty="0">
                <a:solidFill>
                  <a:srgbClr val="FF66CC"/>
                </a:solidFill>
              </a:rPr>
              <a:t> Correlation in the </a:t>
            </a:r>
            <a:r>
              <a:rPr lang="en-US" sz="2400" b="1" dirty="0" err="1">
                <a:solidFill>
                  <a:srgbClr val="FF66CC"/>
                </a:solidFill>
              </a:rPr>
              <a:t>eA</a:t>
            </a:r>
            <a:r>
              <a:rPr lang="en-US" sz="2400" b="1" dirty="0">
                <a:solidFill>
                  <a:srgbClr val="FF66CC"/>
                </a:solidFill>
              </a:rPr>
              <a:t> program at an Electron Ion </a:t>
            </a:r>
            <a:r>
              <a:rPr lang="en-US" sz="2400" b="1" dirty="0" smtClean="0">
                <a:solidFill>
                  <a:srgbClr val="FF66CC"/>
                </a:solidFill>
              </a:rPr>
              <a:t>Collider</a:t>
            </a:r>
            <a:endParaRPr lang="en-US" sz="2400" b="1" dirty="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en-US" sz="2200" dirty="0" smtClean="0"/>
              <a:t>Session PE: Hadron Physics IV; 11:30 AM–11:42 AM, Saturday, October 27, 2012</a:t>
            </a:r>
          </a:p>
          <a:p>
            <a:pPr marL="0" lvl="0" indent="0">
              <a:buNone/>
            </a:pPr>
            <a:endParaRPr lang="en-US" sz="2200" dirty="0">
              <a:solidFill>
                <a:prstClr val="black"/>
              </a:solidFill>
            </a:endParaRPr>
          </a:p>
          <a:p>
            <a:pPr lvl="0"/>
            <a:r>
              <a:rPr lang="en-US" sz="2200" b="1" dirty="0" smtClean="0">
                <a:solidFill>
                  <a:prstClr val="black"/>
                </a:solidFill>
              </a:rPr>
              <a:t>Benedetto Di </a:t>
            </a:r>
            <a:r>
              <a:rPr lang="en-US" sz="2200" b="1" dirty="0" err="1" smtClean="0">
                <a:solidFill>
                  <a:prstClr val="black"/>
                </a:solidFill>
              </a:rPr>
              <a:t>Ruzza</a:t>
            </a:r>
            <a:r>
              <a:rPr lang="en-US" sz="2200" b="1" dirty="0" smtClean="0">
                <a:solidFill>
                  <a:prstClr val="black"/>
                </a:solidFill>
              </a:rPr>
              <a:t> </a:t>
            </a:r>
            <a:r>
              <a:rPr lang="en-US" sz="2200" dirty="0">
                <a:solidFill>
                  <a:prstClr val="black"/>
                </a:solidFill>
              </a:rPr>
              <a:t>(Brookhaven National Laboratory)</a:t>
            </a:r>
          </a:p>
          <a:p>
            <a:pPr marL="0" lvl="0" indent="0">
              <a:buNone/>
            </a:pPr>
            <a:r>
              <a:rPr lang="en-US" sz="2500" b="1" dirty="0" smtClean="0">
                <a:solidFill>
                  <a:srgbClr val="FF66CC"/>
                </a:solidFill>
              </a:rPr>
              <a:t>The </a:t>
            </a:r>
            <a:r>
              <a:rPr lang="en-US" sz="2500" b="1" dirty="0" err="1" smtClean="0">
                <a:solidFill>
                  <a:srgbClr val="FF66CC"/>
                </a:solidFill>
              </a:rPr>
              <a:t>eRHIC</a:t>
            </a:r>
            <a:r>
              <a:rPr lang="en-US" sz="2500" b="1" dirty="0" smtClean="0">
                <a:solidFill>
                  <a:srgbClr val="FF66CC"/>
                </a:solidFill>
              </a:rPr>
              <a:t> Detector: Design and Realization</a:t>
            </a:r>
            <a:endParaRPr lang="en-US" sz="2500" b="1" dirty="0">
              <a:solidFill>
                <a:srgbClr val="FF66CC"/>
              </a:solidFill>
            </a:endParaRPr>
          </a:p>
          <a:p>
            <a:pPr marL="0" lvl="0" indent="0">
              <a:buNone/>
            </a:pPr>
            <a:r>
              <a:rPr lang="en-US" sz="2200" dirty="0">
                <a:solidFill>
                  <a:prstClr val="black"/>
                </a:solidFill>
              </a:rPr>
              <a:t>Session </a:t>
            </a:r>
            <a:r>
              <a:rPr lang="en-US" sz="2200" dirty="0" smtClean="0">
                <a:solidFill>
                  <a:prstClr val="black"/>
                </a:solidFill>
              </a:rPr>
              <a:t>PC: instrumentation </a:t>
            </a:r>
            <a:r>
              <a:rPr lang="en-US" sz="2200" dirty="0">
                <a:solidFill>
                  <a:prstClr val="black"/>
                </a:solidFill>
              </a:rPr>
              <a:t>IV; </a:t>
            </a:r>
            <a:r>
              <a:rPr lang="en-US" sz="2200" dirty="0" smtClean="0">
                <a:solidFill>
                  <a:prstClr val="black"/>
                </a:solidFill>
              </a:rPr>
              <a:t>11:18</a:t>
            </a:r>
            <a:r>
              <a:rPr lang="en-US" sz="2200" dirty="0">
                <a:solidFill>
                  <a:prstClr val="black"/>
                </a:solidFill>
              </a:rPr>
              <a:t> </a:t>
            </a:r>
            <a:r>
              <a:rPr lang="en-US" sz="2200" dirty="0" smtClean="0">
                <a:solidFill>
                  <a:prstClr val="black"/>
                </a:solidFill>
              </a:rPr>
              <a:t>AM–11:30</a:t>
            </a:r>
            <a:r>
              <a:rPr lang="en-US" sz="2200" dirty="0">
                <a:solidFill>
                  <a:prstClr val="black"/>
                </a:solidFill>
              </a:rPr>
              <a:t> AM, Saturday, October 27, 2012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sz="2200" u="sng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sz="2200" u="sng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3414" y="854670"/>
            <a:ext cx="5357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http://meeting.aps.org/Meeting/DNP12/sessionindex2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8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Acknowledgment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" y="23622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Thanks to the members of the BNL collider Accelerator Department and the BNL EIC Science task Force for the material provided, for useful discussions, and for the profound suggestions.</a:t>
            </a:r>
          </a:p>
          <a:p>
            <a:r>
              <a:rPr lang="en-US" sz="2400" dirty="0" smtClean="0"/>
              <a:t>This work was supported by the BNL LDRD program.  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Overview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620000" cy="4038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Why we need to build a new Electron-Ion collider? Some physics motivations.</a:t>
            </a:r>
          </a:p>
          <a:p>
            <a:r>
              <a:rPr lang="en-US" dirty="0" smtClean="0"/>
              <a:t>Status of the project: </a:t>
            </a:r>
          </a:p>
          <a:p>
            <a:pPr marL="857250" lvl="1" indent="-457200">
              <a:buFont typeface="Wingdings" pitchFamily="2" charset="2"/>
              <a:buChar char="§"/>
            </a:pPr>
            <a:r>
              <a:rPr lang="en-US" dirty="0" smtClean="0"/>
              <a:t>The collider</a:t>
            </a:r>
          </a:p>
          <a:p>
            <a:pPr marL="857250" lvl="1" indent="-457200">
              <a:buFont typeface="Wingdings" pitchFamily="2" charset="2"/>
              <a:buChar char="§"/>
            </a:pPr>
            <a:r>
              <a:rPr lang="en-US" dirty="0" smtClean="0"/>
              <a:t>The new detector</a:t>
            </a:r>
          </a:p>
          <a:p>
            <a:r>
              <a:rPr lang="en-US" dirty="0" smtClean="0"/>
              <a:t>Silicon micro-vertex  trackers.</a:t>
            </a:r>
          </a:p>
          <a:p>
            <a:r>
              <a:rPr lang="en-US" dirty="0" smtClean="0"/>
              <a:t>Conclusions.</a:t>
            </a:r>
          </a:p>
          <a:p>
            <a:r>
              <a:rPr lang="en-US" dirty="0"/>
              <a:t>O</a:t>
            </a:r>
            <a:r>
              <a:rPr lang="en-US" dirty="0" smtClean="0"/>
              <a:t>ther material on </a:t>
            </a:r>
            <a:r>
              <a:rPr lang="en-US" dirty="0" err="1" smtClean="0"/>
              <a:t>eRHIC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91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BACK-UP Slides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54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Brookhaven National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aboratory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Users\pile\Documents\RHIC\Summer Sunday\Photos\BNL_Solar_Far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93482"/>
            <a:ext cx="7587695" cy="505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7"/>
          <p:cNvSpPr>
            <a:spLocks/>
          </p:cNvSpPr>
          <p:nvPr/>
        </p:nvSpPr>
        <p:spPr bwMode="auto">
          <a:xfrm>
            <a:off x="2743200" y="1981200"/>
            <a:ext cx="7354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00"/>
                </a:solidFill>
                <a:latin typeface="Chalkboard Bold" charset="0"/>
                <a:ea typeface="ＭＳ Ｐゴシック" charset="0"/>
                <a:cs typeface="ＭＳ Ｐゴシック" charset="0"/>
                <a:sym typeface="Chalkboard Bold" charset="0"/>
              </a:rPr>
              <a:t>NLS-II</a:t>
            </a:r>
            <a:endParaRPr lang="en-US" dirty="0">
              <a:solidFill>
                <a:srgbClr val="FFFF00"/>
              </a:solidFill>
              <a:latin typeface="Chalkboard Bold" charset="0"/>
              <a:ea typeface="ＭＳ Ｐゴシック" charset="0"/>
              <a:cs typeface="ＭＳ Ｐゴシック" charset="0"/>
              <a:sym typeface="Chalkboard Bold" charset="0"/>
            </a:endParaRPr>
          </a:p>
        </p:txBody>
      </p:sp>
      <p:sp>
        <p:nvSpPr>
          <p:cNvPr id="11" name="Rectangle 16"/>
          <p:cNvSpPr>
            <a:spLocks/>
          </p:cNvSpPr>
          <p:nvPr/>
        </p:nvSpPr>
        <p:spPr bwMode="auto">
          <a:xfrm>
            <a:off x="6352282" y="1409700"/>
            <a:ext cx="8747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00"/>
                </a:solidFill>
                <a:latin typeface="Chalkboard Bold" charset="0"/>
                <a:ea typeface="ＭＳ Ｐゴシック" charset="0"/>
                <a:cs typeface="ＭＳ Ｐゴシック" charset="0"/>
                <a:sym typeface="Chalkboard Bold" charset="0"/>
              </a:rPr>
              <a:t>RHIC</a:t>
            </a:r>
          </a:p>
        </p:txBody>
      </p:sp>
      <p:sp>
        <p:nvSpPr>
          <p:cNvPr id="13" name="Rectangle 13"/>
          <p:cNvSpPr>
            <a:spLocks/>
          </p:cNvSpPr>
          <p:nvPr/>
        </p:nvSpPr>
        <p:spPr bwMode="auto">
          <a:xfrm>
            <a:off x="3578948" y="3528537"/>
            <a:ext cx="688252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FF00"/>
                </a:solidFill>
                <a:latin typeface="Comic Sans MS" charset="0"/>
                <a:ea typeface="ＭＳ Ｐゴシック" charset="0"/>
                <a:cs typeface="ＭＳ Ｐゴシック" charset="0"/>
                <a:sym typeface="Comic Sans MS" charset="0"/>
              </a:rPr>
              <a:t>Solar Farm</a:t>
            </a:r>
          </a:p>
        </p:txBody>
      </p:sp>
      <p:sp>
        <p:nvSpPr>
          <p:cNvPr id="14" name="Rectangle 17"/>
          <p:cNvSpPr>
            <a:spLocks/>
          </p:cNvSpPr>
          <p:nvPr/>
        </p:nvSpPr>
        <p:spPr bwMode="auto">
          <a:xfrm>
            <a:off x="4765256" y="1828800"/>
            <a:ext cx="5687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00"/>
                </a:solidFill>
                <a:latin typeface="Chalkboard Bold" charset="0"/>
                <a:ea typeface="ＭＳ Ｐゴシック" charset="0"/>
                <a:cs typeface="ＭＳ Ｐゴシック" charset="0"/>
                <a:sym typeface="Chalkboard Bold" charset="0"/>
              </a:rPr>
              <a:t>AGS</a:t>
            </a:r>
            <a:endParaRPr lang="en-US" dirty="0">
              <a:solidFill>
                <a:srgbClr val="FFFF00"/>
              </a:solidFill>
              <a:latin typeface="Chalkboard Bold" charset="0"/>
              <a:ea typeface="ＭＳ Ｐゴシック" charset="0"/>
              <a:cs typeface="ＭＳ Ｐゴシック" charset="0"/>
              <a:sym typeface="Chalkboard Bold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16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673100" y="50800"/>
            <a:ext cx="8382000" cy="431800"/>
          </a:xfrm>
        </p:spPr>
        <p:txBody>
          <a:bodyPr>
            <a:normAutofit fontScale="90000"/>
          </a:bodyPr>
          <a:lstStyle/>
          <a:p>
            <a:r>
              <a:rPr lang="en-US" sz="2600" dirty="0" smtClean="0"/>
              <a:t>How to see the gluons: Deep Inelastic Scattering</a:t>
            </a:r>
            <a:endParaRPr lang="en-US" sz="2600" dirty="0"/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4"/>
          <a:srcRect l="3337" t="5580" r="1112" b="697"/>
          <a:stretch>
            <a:fillRect/>
          </a:stretch>
        </p:blipFill>
        <p:spPr bwMode="auto">
          <a:xfrm>
            <a:off x="63501" y="682268"/>
            <a:ext cx="3111499" cy="243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9" name="Rectangle 5"/>
          <p:cNvSpPr>
            <a:spLocks/>
          </p:cNvSpPr>
          <p:nvPr/>
        </p:nvSpPr>
        <p:spPr bwMode="auto">
          <a:xfrm>
            <a:off x="7793566" y="719670"/>
            <a:ext cx="1231900" cy="77893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eaLnBrk="1" hangingPunct="1">
              <a:spcBef>
                <a:spcPts val="1150"/>
              </a:spcBef>
            </a:pPr>
            <a:r>
              <a:rPr lang="en-US" sz="16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resolution power</a:t>
            </a:r>
          </a:p>
        </p:txBody>
      </p:sp>
      <p:sp>
        <p:nvSpPr>
          <p:cNvPr id="113670" name="Rectangle 6"/>
          <p:cNvSpPr>
            <a:spLocks/>
          </p:cNvSpPr>
          <p:nvPr/>
        </p:nvSpPr>
        <p:spPr bwMode="auto">
          <a:xfrm>
            <a:off x="7789338" y="1765303"/>
            <a:ext cx="1231900" cy="54609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eaLnBrk="1" hangingPunct="1">
              <a:spcBef>
                <a:spcPts val="1150"/>
              </a:spcBef>
            </a:pPr>
            <a:r>
              <a:rPr lang="en-US" sz="16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inelasticity</a:t>
            </a:r>
          </a:p>
        </p:txBody>
      </p:sp>
      <p:sp>
        <p:nvSpPr>
          <p:cNvPr id="113671" name="Rectangle 7"/>
          <p:cNvSpPr>
            <a:spLocks/>
          </p:cNvSpPr>
          <p:nvPr/>
        </p:nvSpPr>
        <p:spPr bwMode="auto">
          <a:xfrm>
            <a:off x="7649632" y="2582335"/>
            <a:ext cx="1380068" cy="103293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eaLnBrk="1" hangingPunct="1">
              <a:spcBef>
                <a:spcPts val="1150"/>
              </a:spcBef>
            </a:pPr>
            <a:r>
              <a:rPr lang="en-US" sz="16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momentum fraction of </a:t>
            </a:r>
            <a:r>
              <a:rPr lang="en-US" sz="1600" dirty="0" smtClean="0">
                <a:solidFill>
                  <a:srgbClr val="000000"/>
                </a:solidFill>
                <a:latin typeface="Comic Sans MS" charset="0"/>
                <a:sym typeface="Comic Sans MS" charset="0"/>
              </a:rPr>
              <a:t>struck quark</a:t>
            </a:r>
            <a:endParaRPr lang="en-US" sz="1600" dirty="0">
              <a:solidFill>
                <a:srgbClr val="000000"/>
              </a:solidFill>
              <a:latin typeface="Comic Sans MS" charset="0"/>
              <a:sym typeface="Comic Sans MS" charset="0"/>
            </a:endParaRPr>
          </a:p>
        </p:txBody>
      </p:sp>
      <p:pic>
        <p:nvPicPr>
          <p:cNvPr id="7669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8500" y="3327400"/>
            <a:ext cx="127000" cy="203200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38100" y="635000"/>
            <a:ext cx="1593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Kinematics:</a:t>
            </a:r>
            <a:endParaRPr lang="en-US" sz="2000" u="sng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8600" y="5451475"/>
            <a:ext cx="12192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 descr="proton_hr_ger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8700" y="4530725"/>
            <a:ext cx="11334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715000" y="3981450"/>
            <a:ext cx="1176338" cy="830263"/>
          </a:xfrm>
          <a:prstGeom prst="rect">
            <a:avLst/>
          </a:prstGeom>
          <a:solidFill>
            <a:srgbClr val="FFFFDD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Quark splits</a:t>
            </a:r>
          </a:p>
          <a:p>
            <a:r>
              <a:rPr lang="en-US" sz="1200"/>
              <a:t>into gluon</a:t>
            </a:r>
          </a:p>
          <a:p>
            <a:r>
              <a:rPr lang="en-US" sz="1200"/>
              <a:t>splits</a:t>
            </a:r>
          </a:p>
          <a:p>
            <a:r>
              <a:rPr lang="en-US" sz="1200"/>
              <a:t>into quarks …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8788" y="4533900"/>
            <a:ext cx="1169987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79638" y="5108575"/>
            <a:ext cx="1295400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65213" y="3556000"/>
            <a:ext cx="12128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1"/>
          <a:srcRect r="43564"/>
          <a:stretch>
            <a:fillRect/>
          </a:stretch>
        </p:blipFill>
        <p:spPr bwMode="auto">
          <a:xfrm>
            <a:off x="2741613" y="4010025"/>
            <a:ext cx="1211262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783013" y="3994150"/>
            <a:ext cx="1030287" cy="461963"/>
          </a:xfrm>
          <a:prstGeom prst="rect">
            <a:avLst/>
          </a:prstGeom>
          <a:solidFill>
            <a:srgbClr val="FFFFDD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Gluon splits</a:t>
            </a:r>
          </a:p>
          <a:p>
            <a:r>
              <a:rPr lang="en-US" sz="1200"/>
              <a:t>into quarks</a:t>
            </a:r>
          </a:p>
        </p:txBody>
      </p: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>
            <a:off x="406400" y="4365625"/>
            <a:ext cx="6197600" cy="173990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099175" y="5970588"/>
            <a:ext cx="1895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/>
              <a:t>higher √s</a:t>
            </a:r>
          </a:p>
          <a:p>
            <a:pPr algn="ctr"/>
            <a:r>
              <a:rPr lang="en-US" sz="1400"/>
              <a:t>increases resolution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549900" y="5940425"/>
            <a:ext cx="8445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10</a:t>
            </a:r>
            <a:r>
              <a:rPr lang="en-US" sz="1600" baseline="30000"/>
              <a:t>-19</a:t>
            </a:r>
            <a:r>
              <a:rPr lang="en-US" sz="1600"/>
              <a:t>m</a:t>
            </a:r>
          </a:p>
        </p:txBody>
      </p:sp>
      <p:cxnSp>
        <p:nvCxnSpPr>
          <p:cNvPr id="41" name="Straight Connector 40"/>
          <p:cNvCxnSpPr>
            <a:cxnSpLocks noChangeShapeType="1"/>
          </p:cNvCxnSpPr>
          <p:nvPr/>
        </p:nvCxnSpPr>
        <p:spPr bwMode="auto">
          <a:xfrm rot="5400000">
            <a:off x="5619751" y="5832475"/>
            <a:ext cx="317500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651000" y="4886325"/>
            <a:ext cx="8445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10</a:t>
            </a:r>
            <a:r>
              <a:rPr lang="en-US" sz="1600" baseline="30000"/>
              <a:t>-16</a:t>
            </a:r>
            <a:r>
              <a:rPr lang="en-US" sz="1600"/>
              <a:t>m</a:t>
            </a:r>
          </a:p>
        </p:txBody>
      </p: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rot="5400000">
            <a:off x="1720851" y="4778375"/>
            <a:ext cx="317500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graphicFrame>
        <p:nvGraphicFramePr>
          <p:cNvPr id="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802412"/>
              </p:ext>
            </p:extLst>
          </p:nvPr>
        </p:nvGraphicFramePr>
        <p:xfrm>
          <a:off x="3740150" y="2390775"/>
          <a:ext cx="2138363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4" name="Equation" r:id="rId12" imgW="1219200" imgH="685800" progId="Equation.DSMT4">
                  <p:embed/>
                </p:oleObj>
              </mc:Choice>
              <mc:Fallback>
                <p:oleObj name="Equation" r:id="rId12" imgW="121920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0150" y="2390775"/>
                        <a:ext cx="2138363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417825"/>
              </p:ext>
            </p:extLst>
          </p:nvPr>
        </p:nvGraphicFramePr>
        <p:xfrm>
          <a:off x="4832350" y="731838"/>
          <a:ext cx="2873375" cy="342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" name="Equation" r:id="rId14" imgW="1638300" imgH="1955800" progId="Equation.DSMT4">
                  <p:embed/>
                </p:oleObj>
              </mc:Choice>
              <mc:Fallback>
                <p:oleObj name="Equation" r:id="rId14" imgW="1638300" imgH="195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2350" y="731838"/>
                        <a:ext cx="2873375" cy="3427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 l="3337" t="5580" r="1112" b="697"/>
          <a:stretch>
            <a:fillRect/>
          </a:stretch>
        </p:blipFill>
        <p:spPr bwMode="auto">
          <a:xfrm>
            <a:off x="50801" y="707668"/>
            <a:ext cx="2628193" cy="205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What needs to be covered</a:t>
            </a:r>
            <a:endParaRPr lang="en-US" dirty="0"/>
          </a:p>
        </p:txBody>
      </p:sp>
      <p:pic>
        <p:nvPicPr>
          <p:cNvPr id="7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7325" y="763588"/>
            <a:ext cx="2840552" cy="202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5574510" y="465576"/>
            <a:ext cx="3582190" cy="2430024"/>
            <a:chOff x="158750" y="908050"/>
            <a:chExt cx="4292600" cy="2665414"/>
          </a:xfrm>
        </p:grpSpPr>
        <p:grpSp>
          <p:nvGrpSpPr>
            <p:cNvPr id="9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1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Text Box 179"/>
            <p:cNvSpPr txBox="1">
              <a:spLocks noChangeArrowheads="1"/>
            </p:cNvSpPr>
            <p:nvPr/>
          </p:nvSpPr>
          <p:spPr bwMode="auto">
            <a:xfrm>
              <a:off x="1568450" y="908050"/>
              <a:ext cx="3810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5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Group 344"/>
            <p:cNvGrpSpPr>
              <a:grpSpLocks/>
            </p:cNvGrpSpPr>
            <p:nvPr/>
          </p:nvGrpSpPr>
          <p:grpSpPr bwMode="auto">
            <a:xfrm>
              <a:off x="385763" y="1268411"/>
              <a:ext cx="3868750" cy="2305053"/>
              <a:chOff x="243" y="799"/>
              <a:chExt cx="2437" cy="1452"/>
            </a:xfrm>
          </p:grpSpPr>
          <p:sp>
            <p:nvSpPr>
              <p:cNvPr id="20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 dirty="0" err="1">
                    <a:latin typeface="Times New Roman" pitchFamily="-112" charset="0"/>
                  </a:rPr>
                  <a:t>t</a:t>
                </a:r>
                <a:endParaRPr lang="en-US" sz="1600" b="1" dirty="0">
                  <a:latin typeface="Times New Roman" pitchFamily="-112" charset="0"/>
                </a:endParaRPr>
              </a:p>
            </p:txBody>
          </p:sp>
          <p:sp>
            <p:nvSpPr>
              <p:cNvPr id="22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3" name="Group 184"/>
              <p:cNvGrpSpPr>
                <a:grpSpLocks/>
              </p:cNvGrpSpPr>
              <p:nvPr/>
            </p:nvGrpSpPr>
            <p:grpSpPr bwMode="auto">
              <a:xfrm>
                <a:off x="243" y="856"/>
                <a:ext cx="2410" cy="1086"/>
                <a:chOff x="100" y="798"/>
                <a:chExt cx="2410" cy="1086"/>
              </a:xfrm>
            </p:grpSpPr>
            <p:sp>
              <p:nvSpPr>
                <p:cNvPr id="33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2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600" b="1" dirty="0">
                      <a:latin typeface="Times New Roman" pitchFamily="-112" charset="0"/>
                    </a:rPr>
                    <a:t>(Q</a:t>
                  </a:r>
                  <a:r>
                    <a:rPr lang="en-US" sz="160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60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4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00" y="798"/>
                  <a:ext cx="187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5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376" cy="2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b="1" dirty="0" err="1">
                      <a:latin typeface="Symbol" pitchFamily="-112" charset="2"/>
                    </a:rPr>
                    <a:t>g</a:t>
                  </a:r>
                  <a:r>
                    <a:rPr lang="en-US" b="1" baseline="-25000" dirty="0" err="1">
                      <a:latin typeface="Times New Roman" pitchFamily="-112" charset="0"/>
                    </a:rPr>
                    <a:t>L</a:t>
                  </a:r>
                  <a:r>
                    <a:rPr lang="en-US" b="1" dirty="0">
                      <a:latin typeface="Times New Roman" pitchFamily="-112" charset="0"/>
                    </a:rPr>
                    <a:t>*</a:t>
                  </a:r>
                </a:p>
              </p:txBody>
            </p:sp>
            <p:grpSp>
              <p:nvGrpSpPr>
                <p:cNvPr id="36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31"/>
                  <a:chOff x="159" y="1253"/>
                  <a:chExt cx="2351" cy="631"/>
                </a:xfrm>
              </p:grpSpPr>
              <p:sp>
                <p:nvSpPr>
                  <p:cNvPr id="37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1253"/>
                    <a:ext cx="388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600" b="1">
                        <a:latin typeface="Times New Roman" pitchFamily="-112" charset="0"/>
                      </a:rPr>
                      <a:t>x+ξ </a:t>
                    </a:r>
                  </a:p>
                </p:txBody>
              </p:sp>
              <p:sp>
                <p:nvSpPr>
                  <p:cNvPr id="38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60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39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1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1967" cy="505"/>
                    <a:chOff x="159" y="1379"/>
                    <a:chExt cx="1967" cy="505"/>
                  </a:xfrm>
                </p:grpSpPr>
                <p:grpSp>
                  <p:nvGrpSpPr>
                    <p:cNvPr id="42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1967" cy="505"/>
                      <a:chOff x="241" y="625"/>
                      <a:chExt cx="1967" cy="505"/>
                    </a:xfrm>
                  </p:grpSpPr>
                  <p:grpSp>
                    <p:nvGrpSpPr>
                      <p:cNvPr id="44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1967" cy="505"/>
                        <a:chOff x="241" y="625"/>
                        <a:chExt cx="1967" cy="505"/>
                      </a:xfrm>
                    </p:grpSpPr>
                    <p:grpSp>
                      <p:nvGrpSpPr>
                        <p:cNvPr id="46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536" cy="505"/>
                          <a:chOff x="672" y="625"/>
                          <a:chExt cx="1536" cy="505"/>
                        </a:xfrm>
                      </p:grpSpPr>
                      <p:sp>
                        <p:nvSpPr>
                          <p:cNvPr id="48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9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23"/>
                            <a:ext cx="1536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0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47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5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3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72" y="1380"/>
                      <a:ext cx="191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4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26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" name="Text Box 213"/>
              <p:cNvSpPr txBox="1">
                <a:spLocks noChangeArrowheads="1"/>
              </p:cNvSpPr>
              <p:nvPr/>
            </p:nvSpPr>
            <p:spPr bwMode="auto">
              <a:xfrm>
                <a:off x="2018" y="799"/>
                <a:ext cx="662" cy="2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dirty="0">
                    <a:latin typeface="Symbol" pitchFamily="-112" charset="2"/>
                  </a:rPr>
                  <a:t>g</a:t>
                </a:r>
                <a:r>
                  <a:rPr lang="en-US" sz="1600" b="1" dirty="0" smtClean="0">
                    <a:latin typeface="Symbol" pitchFamily="-112" charset="2"/>
                  </a:rPr>
                  <a:t>, </a:t>
                </a:r>
                <a:r>
                  <a:rPr lang="en-US" sz="1600" b="1" dirty="0" err="1" smtClean="0">
                    <a:latin typeface="Symbol" pitchFamily="-112" charset="2"/>
                  </a:rPr>
                  <a:t>p,</a:t>
                </a:r>
                <a:r>
                  <a:rPr lang="en-US" sz="1600" dirty="0" err="1" smtClean="0">
                    <a:latin typeface="+mj-lt"/>
                  </a:rPr>
                  <a:t>J</a:t>
                </a:r>
                <a:r>
                  <a:rPr lang="en-US" sz="1600" dirty="0" smtClean="0">
                    <a:latin typeface="Symbol" pitchFamily="-112" charset="2"/>
                  </a:rPr>
                  <a:t>/Y</a:t>
                </a:r>
                <a:endParaRPr lang="en-US" sz="1600" b="1" dirty="0">
                  <a:latin typeface="Symbol" pitchFamily="-112" charset="2"/>
                </a:endParaRPr>
              </a:p>
            </p:txBody>
          </p:sp>
        </p:grpSp>
        <p:sp>
          <p:nvSpPr>
            <p:cNvPr id="18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111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19" name="Text Box 215"/>
            <p:cNvSpPr txBox="1">
              <a:spLocks noChangeArrowheads="1"/>
            </p:cNvSpPr>
            <p:nvPr/>
          </p:nvSpPr>
          <p:spPr bwMode="auto">
            <a:xfrm>
              <a:off x="4064000" y="2852738"/>
              <a:ext cx="3873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b="1" dirty="0" err="1">
                  <a:latin typeface="Times New Roman" pitchFamily="-112" charset="0"/>
                </a:rPr>
                <a:t>p</a:t>
              </a:r>
              <a:r>
                <a:rPr lang="en-US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0" y="2755900"/>
            <a:ext cx="627607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Inclusive Reactions: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Momentum/energy and angular resolution of e’ critical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Very good electron id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Moderate luminosity &gt;10</a:t>
            </a:r>
            <a:r>
              <a:rPr lang="en-US" sz="1600" baseline="30000" dirty="0" smtClean="0"/>
              <a:t>32</a:t>
            </a:r>
            <a:r>
              <a:rPr lang="en-US" sz="1600" dirty="0" smtClean="0"/>
              <a:t> cm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s</a:t>
            </a:r>
            <a:r>
              <a:rPr lang="en-US" sz="1600" baseline="30000" dirty="0" smtClean="0"/>
              <a:t>-1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Need low x ~10</a:t>
            </a:r>
            <a:r>
              <a:rPr lang="en-US" sz="1600" baseline="30000" dirty="0" smtClean="0"/>
              <a:t>-4</a:t>
            </a:r>
            <a:r>
              <a:rPr lang="en-US" sz="1600" dirty="0" smtClean="0"/>
              <a:t> </a:t>
            </a:r>
            <a:r>
              <a:rPr lang="en-US" sz="1600" dirty="0" smtClean="0">
                <a:sym typeface="Wingdings"/>
              </a:rPr>
              <a:t> high √s (Saturation and spin physics)</a:t>
            </a:r>
            <a:endParaRPr lang="en-US" sz="1600" dirty="0"/>
          </a:p>
        </p:txBody>
      </p:sp>
      <p:sp>
        <p:nvSpPr>
          <p:cNvPr id="59" name="TextBox 58"/>
          <p:cNvSpPr txBox="1"/>
          <p:nvPr/>
        </p:nvSpPr>
        <p:spPr>
          <a:xfrm>
            <a:off x="622300" y="4051300"/>
            <a:ext cx="6635150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FF00FF"/>
                </a:solidFill>
              </a:rPr>
              <a:t>Semi-inclusive Reactions: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>
                <a:latin typeface="+mj-lt"/>
                <a:cs typeface="Symbol" charset="2"/>
              </a:rPr>
              <a:t>Excellent particle ID</a:t>
            </a:r>
            <a:r>
              <a:rPr lang="en-US" sz="1600" dirty="0" smtClean="0">
                <a:latin typeface="Symbol" charset="2"/>
                <a:cs typeface="Symbol" charset="2"/>
              </a:rPr>
              <a:t>:  </a:t>
            </a:r>
            <a:r>
              <a:rPr lang="en-US" sz="1600" dirty="0" err="1" smtClean="0">
                <a:latin typeface="Symbol" charset="2"/>
                <a:cs typeface="Symbol" charset="2"/>
              </a:rPr>
              <a:t>p</a:t>
            </a:r>
            <a:r>
              <a:rPr lang="en-US" sz="1600" dirty="0" err="1" smtClean="0"/>
              <a:t>,K,p</a:t>
            </a:r>
            <a:r>
              <a:rPr lang="en-US" sz="1600" dirty="0" smtClean="0"/>
              <a:t> separation over a wide range in </a:t>
            </a:r>
            <a:r>
              <a:rPr lang="en-US" sz="1600" dirty="0" smtClean="0">
                <a:latin typeface="Symbol" charset="2"/>
                <a:cs typeface="Symbol" charset="2"/>
              </a:rPr>
              <a:t>h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>
                <a:sym typeface="Wingdings"/>
              </a:rPr>
              <a:t>full </a:t>
            </a:r>
            <a:r>
              <a:rPr lang="en-US" sz="1600" dirty="0">
                <a:latin typeface="Symbol" charset="2"/>
                <a:cs typeface="Symbol" charset="2"/>
                <a:sym typeface="Wingdings"/>
              </a:rPr>
              <a:t>F</a:t>
            </a:r>
            <a:r>
              <a:rPr lang="en-US" sz="1600" dirty="0">
                <a:sym typeface="Wingdings"/>
              </a:rPr>
              <a:t>-coverage around </a:t>
            </a:r>
            <a:r>
              <a:rPr lang="en-US" sz="2000" dirty="0"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 smtClean="0">
                <a:sym typeface="Wingdings"/>
              </a:rPr>
              <a:t>*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>
                <a:latin typeface="+mj-lt"/>
                <a:cs typeface="Symbol" charset="2"/>
                <a:sym typeface="Wingdings"/>
              </a:rPr>
              <a:t>Excellent vertex resolution  Charm, </a:t>
            </a:r>
            <a:r>
              <a:rPr lang="en-US" sz="1600" dirty="0">
                <a:latin typeface="+mj-lt"/>
                <a:cs typeface="Symbol" charset="2"/>
                <a:sym typeface="Wingdings"/>
              </a:rPr>
              <a:t>b</a:t>
            </a:r>
            <a:r>
              <a:rPr lang="en-US" sz="1600" dirty="0" smtClean="0">
                <a:latin typeface="+mj-lt"/>
                <a:cs typeface="Symbol" charset="2"/>
                <a:sym typeface="Wingdings"/>
              </a:rPr>
              <a:t>ottom identification</a:t>
            </a:r>
            <a:endParaRPr lang="en-US" sz="1600" dirty="0" smtClean="0">
              <a:latin typeface="+mj-lt"/>
              <a:cs typeface="Symbol" charset="2"/>
            </a:endParaRP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/>
              <a:t>high luminosity &gt;10</a:t>
            </a:r>
            <a:r>
              <a:rPr lang="en-US" sz="1600" baseline="30000" dirty="0" smtClean="0"/>
              <a:t>33</a:t>
            </a:r>
            <a:r>
              <a:rPr lang="en-US" sz="1600" dirty="0" smtClean="0"/>
              <a:t> cm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s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(5d binning (x,Q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,z, </a:t>
            </a:r>
            <a:r>
              <a:rPr lang="en-US" sz="1600" dirty="0" err="1" smtClean="0"/>
              <a:t>p</a:t>
            </a:r>
            <a:r>
              <a:rPr lang="en-US" sz="1600" baseline="-25000" dirty="0" err="1" smtClean="0"/>
              <a:t>t</a:t>
            </a:r>
            <a:r>
              <a:rPr lang="en-US" sz="1600" dirty="0" err="1" smtClean="0"/>
              <a:t>,</a:t>
            </a:r>
            <a:r>
              <a:rPr lang="en-US" sz="1600" dirty="0" err="1" smtClean="0">
                <a:latin typeface="Symbol" charset="2"/>
                <a:cs typeface="Symbol" charset="2"/>
              </a:rPr>
              <a:t>F</a:t>
            </a:r>
            <a:r>
              <a:rPr lang="en-US" sz="1600" dirty="0" smtClean="0"/>
              <a:t>))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/>
              <a:t>Need low x ~10</a:t>
            </a:r>
            <a:r>
              <a:rPr lang="en-US" sz="1600" baseline="30000" dirty="0" smtClean="0"/>
              <a:t>-4</a:t>
            </a:r>
            <a:r>
              <a:rPr lang="en-US" sz="1600" dirty="0" smtClean="0"/>
              <a:t> </a:t>
            </a:r>
            <a:r>
              <a:rPr lang="en-US" sz="1600" dirty="0" smtClean="0">
                <a:sym typeface="Wingdings"/>
              </a:rPr>
              <a:t> high √s </a:t>
            </a:r>
            <a:endParaRPr lang="en-US" sz="1600" dirty="0"/>
          </a:p>
        </p:txBody>
      </p:sp>
      <p:sp>
        <p:nvSpPr>
          <p:cNvPr id="60" name="TextBox 59"/>
          <p:cNvSpPr txBox="1"/>
          <p:nvPr/>
        </p:nvSpPr>
        <p:spPr>
          <a:xfrm>
            <a:off x="2755900" y="5673804"/>
            <a:ext cx="6404317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00FF00"/>
                </a:solidFill>
              </a:rPr>
              <a:t>Exclusive Reactions:</a:t>
            </a:r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dk1"/>
                </a:solidFill>
              </a:rPr>
              <a:t>Exclusivity 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 high rapidity coverage  rapidity gap events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dk1"/>
                </a:solidFill>
              </a:rPr>
              <a:t>high </a:t>
            </a:r>
            <a:r>
              <a:rPr lang="en-US" sz="1600" dirty="0">
                <a:solidFill>
                  <a:schemeClr val="dk1"/>
                </a:solidFill>
              </a:rPr>
              <a:t>resolution in t </a:t>
            </a:r>
            <a:r>
              <a:rPr lang="en-US" sz="1600" dirty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1600" dirty="0">
                <a:solidFill>
                  <a:schemeClr val="dk1"/>
                </a:solidFill>
              </a:rPr>
              <a:t>Roman </a:t>
            </a:r>
            <a:r>
              <a:rPr lang="en-US" sz="1600" dirty="0" smtClean="0">
                <a:solidFill>
                  <a:schemeClr val="dk1"/>
                </a:solidFill>
              </a:rPr>
              <a:t>pots</a:t>
            </a:r>
            <a:endParaRPr lang="en-US" sz="1600" dirty="0"/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smtClean="0"/>
              <a:t>high luminosity &gt;10</a:t>
            </a:r>
            <a:r>
              <a:rPr lang="en-US" sz="1600" baseline="30000" dirty="0" smtClean="0"/>
              <a:t>33</a:t>
            </a:r>
            <a:r>
              <a:rPr lang="en-US" sz="1600" dirty="0" smtClean="0"/>
              <a:t> cm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s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(4d </a:t>
            </a:r>
            <a:r>
              <a:rPr lang="en-US" sz="1600" dirty="0"/>
              <a:t>binning (x,Q</a:t>
            </a:r>
            <a:r>
              <a:rPr lang="en-US" sz="1600" baseline="30000" dirty="0"/>
              <a:t>2</a:t>
            </a:r>
            <a:r>
              <a:rPr lang="en-US" sz="1600" dirty="0" smtClean="0"/>
              <a:t>,</a:t>
            </a:r>
            <a:r>
              <a:rPr lang="en-US" sz="1600" dirty="0"/>
              <a:t>t</a:t>
            </a:r>
            <a:r>
              <a:rPr lang="en-US" sz="1600" dirty="0" smtClean="0"/>
              <a:t>,</a:t>
            </a:r>
            <a:r>
              <a:rPr lang="en-US" sz="1600" dirty="0" smtClean="0">
                <a:latin typeface="Symbol" charset="2"/>
                <a:cs typeface="Symbol" charset="2"/>
              </a:rPr>
              <a:t>F</a:t>
            </a:r>
            <a:r>
              <a:rPr lang="en-US" sz="1600" dirty="0"/>
              <a:t>)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61" name="Slide Number Placeholder 6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0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RHIC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Collider parameters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53" y="1175225"/>
            <a:ext cx="8324295" cy="507317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83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Overview of the New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etector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53975" y="939800"/>
            <a:ext cx="9026525" cy="59182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j-lt"/>
              </a:rPr>
              <a:t>Si-Vertex</a:t>
            </a:r>
          </a:p>
          <a:p>
            <a:pPr lvl="1"/>
            <a:r>
              <a:rPr lang="en-US" sz="1800" dirty="0" smtClean="0"/>
              <a:t>MAPS technology from IPHC </a:t>
            </a:r>
            <a:r>
              <a:rPr lang="en-US" sz="1800" dirty="0" err="1" smtClean="0"/>
              <a:t>ala</a:t>
            </a:r>
            <a:r>
              <a:rPr lang="en-US" sz="1800" dirty="0" smtClean="0"/>
              <a:t> STAR, CBM, Alice, …)</a:t>
            </a:r>
          </a:p>
          <a:p>
            <a:pPr lvl="2"/>
            <a:r>
              <a:rPr lang="en-US" sz="1600" dirty="0" smtClean="0"/>
              <a:t>Barrel:  </a:t>
            </a:r>
          </a:p>
          <a:p>
            <a:pPr marL="914400" lvl="2" indent="0">
              <a:buNone/>
            </a:pPr>
            <a:r>
              <a:rPr lang="en-US" sz="1600" dirty="0" smtClean="0"/>
              <a:t>4 double sided layers @ </a:t>
            </a:r>
            <a:r>
              <a:rPr lang="en-US" sz="1600" dirty="0">
                <a:effectLst/>
              </a:rPr>
              <a:t>3</a:t>
            </a:r>
            <a:r>
              <a:rPr lang="en-US" sz="1600" dirty="0" smtClean="0">
                <a:effectLst/>
              </a:rPr>
              <a:t>. 5.5 8. </a:t>
            </a:r>
            <a:r>
              <a:rPr lang="en-US" sz="1600" dirty="0">
                <a:effectLst/>
              </a:rPr>
              <a:t>15. </a:t>
            </a:r>
            <a:r>
              <a:rPr lang="en-US" sz="1600" dirty="0" smtClean="0">
                <a:effectLst/>
              </a:rPr>
              <a:t>cm 10 sectors  in  </a:t>
            </a:r>
            <a:r>
              <a:rPr lang="en-US" sz="1600" dirty="0" smtClean="0">
                <a:effectLst/>
                <a:latin typeface="Symbol" charset="2"/>
                <a:cs typeface="Symbol" charset="2"/>
              </a:rPr>
              <a:t>F</a:t>
            </a:r>
            <a:endParaRPr lang="en-US" sz="1600" dirty="0">
              <a:effectLst/>
            </a:endParaRPr>
          </a:p>
          <a:p>
            <a:pPr lvl="2"/>
            <a:r>
              <a:rPr lang="en-US" sz="1600" dirty="0" smtClean="0">
                <a:effectLst/>
                <a:latin typeface="+mj-lt"/>
                <a:cs typeface="Symbol" charset="2"/>
              </a:rPr>
              <a:t>Forward Disks: </a:t>
            </a:r>
          </a:p>
          <a:p>
            <a:pPr marL="914400" lvl="2" indent="0">
              <a:buNone/>
            </a:pPr>
            <a:r>
              <a:rPr lang="en-US" sz="1600" dirty="0" smtClean="0">
                <a:effectLst/>
                <a:latin typeface="+mj-lt"/>
                <a:cs typeface="Symbol" charset="2"/>
              </a:rPr>
              <a:t>4 single sided disks spaced in z starting from 20 cm, </a:t>
            </a:r>
            <a:r>
              <a:rPr lang="en-US" sz="1600" dirty="0" smtClean="0">
                <a:effectLst/>
                <a:cs typeface="Symbol" charset="2"/>
              </a:rPr>
              <a:t>dual sided readout ?</a:t>
            </a:r>
          </a:p>
          <a:p>
            <a:pPr marL="457200"/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Barrel Tracking</a:t>
            </a:r>
          </a:p>
          <a:p>
            <a:pPr marL="857250" lvl="1"/>
            <a:r>
              <a:rPr lang="en-US" sz="1800" dirty="0" smtClean="0">
                <a:effectLst/>
                <a:latin typeface="+mj-lt"/>
                <a:cs typeface="Symbol" charset="2"/>
              </a:rPr>
              <a:t>Preferred technology TPC (alternative GEM-Barrel tracker Mass?)</a:t>
            </a:r>
          </a:p>
          <a:p>
            <a:pPr marL="1257300" lvl="2"/>
            <a:r>
              <a:rPr lang="en-US" sz="1600" dirty="0" smtClean="0">
                <a:effectLst/>
                <a:latin typeface="+mj-lt"/>
                <a:cs typeface="Symbol" charset="2"/>
              </a:rPr>
              <a:t>Low mass, PID e/h via </a:t>
            </a:r>
            <a:r>
              <a:rPr lang="en-US" sz="1600" dirty="0" err="1" smtClean="0">
                <a:effectLst/>
                <a:latin typeface="+mj-lt"/>
                <a:cs typeface="Symbol" charset="2"/>
              </a:rPr>
              <a:t>dE</a:t>
            </a:r>
            <a:r>
              <a:rPr lang="en-US" sz="1600" dirty="0" smtClean="0">
                <a:effectLst/>
                <a:latin typeface="+mj-lt"/>
                <a:cs typeface="Symbol" charset="2"/>
              </a:rPr>
              <a:t>/dx</a:t>
            </a:r>
          </a:p>
          <a:p>
            <a:pPr marL="457200"/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Forward tracking</a:t>
            </a:r>
          </a:p>
          <a:p>
            <a:pPr marL="857250" lvl="1"/>
            <a:r>
              <a:rPr lang="en-US" sz="1800" dirty="0" smtClean="0">
                <a:effectLst/>
                <a:latin typeface="+mj-lt"/>
                <a:cs typeface="Symbol" charset="2"/>
              </a:rPr>
              <a:t>GEM-Trackers</a:t>
            </a:r>
          </a:p>
          <a:p>
            <a:pPr marL="457200"/>
            <a:r>
              <a:rPr lang="en-US" sz="2000" dirty="0">
                <a:solidFill>
                  <a:srgbClr val="FF0000"/>
                </a:solidFill>
                <a:effectLst/>
                <a:cs typeface="Symbol" charset="2"/>
              </a:rPr>
              <a:t>Forward/Backward RICH-Detectors</a:t>
            </a:r>
          </a:p>
          <a:p>
            <a:pPr marL="857250" lvl="1"/>
            <a:r>
              <a:rPr lang="en-US" sz="1800" dirty="0">
                <a:effectLst/>
                <a:cs typeface="Symbol" charset="2"/>
              </a:rPr>
              <a:t>Momenta to be </a:t>
            </a:r>
            <a:r>
              <a:rPr lang="en-US" sz="1800" dirty="0" smtClean="0">
                <a:effectLst/>
                <a:cs typeface="Symbol" charset="2"/>
              </a:rPr>
              <a:t>covered: </a:t>
            </a:r>
            <a:r>
              <a:rPr lang="en-US" sz="1800" dirty="0" smtClean="0">
                <a:effectLst/>
              </a:rPr>
              <a:t>0.5</a:t>
            </a:r>
            <a:r>
              <a:rPr lang="en-US" sz="1800" dirty="0">
                <a:effectLst/>
              </a:rPr>
              <a:t>-80 </a:t>
            </a:r>
            <a:r>
              <a:rPr lang="en-US" sz="1800" dirty="0" err="1">
                <a:effectLst/>
              </a:rPr>
              <a:t>GeV</a:t>
            </a:r>
            <a:r>
              <a:rPr lang="en-US" sz="1800" dirty="0">
                <a:effectLst/>
              </a:rPr>
              <a:t> for </a:t>
            </a:r>
            <a:r>
              <a:rPr lang="en-US" sz="1800" dirty="0" smtClean="0">
                <a:effectLst/>
              </a:rPr>
              <a:t>1&lt;|</a:t>
            </a:r>
            <a:r>
              <a:rPr lang="en-US" sz="1800" dirty="0">
                <a:effectLst/>
              </a:rPr>
              <a:t>y</a:t>
            </a:r>
            <a:r>
              <a:rPr lang="en-US" sz="1800" dirty="0" smtClean="0">
                <a:effectLst/>
              </a:rPr>
              <a:t>|&lt;</a:t>
            </a:r>
            <a:r>
              <a:rPr lang="en-US" sz="1800" dirty="0" smtClean="0"/>
              <a:t>4(5)</a:t>
            </a:r>
            <a:endParaRPr lang="en-US" sz="1800" dirty="0" smtClean="0">
              <a:effectLst/>
            </a:endParaRPr>
          </a:p>
          <a:p>
            <a:pPr marL="857250" lvl="1"/>
            <a:r>
              <a:rPr lang="en-US" sz="1800" dirty="0" smtClean="0">
                <a:effectLst/>
                <a:latin typeface="+mj-lt"/>
                <a:cs typeface="Symbol" charset="2"/>
              </a:rPr>
              <a:t>Technology: </a:t>
            </a:r>
          </a:p>
          <a:p>
            <a:pPr marL="1257300" lvl="2"/>
            <a:r>
              <a:rPr lang="en-US" sz="1600" dirty="0" smtClean="0">
                <a:effectLst/>
                <a:latin typeface="+mj-lt"/>
                <a:cs typeface="Symbol" charset="2"/>
              </a:rPr>
              <a:t>Dual Radiator (HERMES, </a:t>
            </a:r>
            <a:r>
              <a:rPr lang="en-US" sz="1600" dirty="0" err="1" smtClean="0">
                <a:effectLst/>
                <a:latin typeface="+mj-lt"/>
                <a:cs typeface="Symbol" charset="2"/>
              </a:rPr>
              <a:t>LHCb</a:t>
            </a:r>
            <a:r>
              <a:rPr lang="en-US" sz="1600" dirty="0" smtClean="0">
                <a:effectLst/>
                <a:latin typeface="+mj-lt"/>
                <a:cs typeface="Symbol" charset="2"/>
              </a:rPr>
              <a:t>) </a:t>
            </a:r>
            <a:r>
              <a:rPr lang="en-US" sz="1600" dirty="0" err="1" smtClean="0">
                <a:effectLst/>
                <a:latin typeface="+mj-lt"/>
                <a:cs typeface="Symbol" charset="2"/>
              </a:rPr>
              <a:t>Aerogel+Gas</a:t>
            </a:r>
            <a:r>
              <a:rPr lang="en-US" sz="1600" dirty="0" smtClean="0">
                <a:effectLst/>
                <a:latin typeface="+mj-lt"/>
                <a:cs typeface="Symbol" charset="2"/>
              </a:rPr>
              <a:t> (</a:t>
            </a:r>
            <a:r>
              <a:rPr lang="en-US" sz="1600" dirty="0">
                <a:effectLst/>
              </a:rPr>
              <a:t>C</a:t>
            </a:r>
            <a:r>
              <a:rPr lang="en-US" sz="1600" baseline="-25000" dirty="0">
                <a:effectLst/>
              </a:rPr>
              <a:t>4</a:t>
            </a:r>
            <a:r>
              <a:rPr lang="en-US" sz="1600" dirty="0">
                <a:effectLst/>
              </a:rPr>
              <a:t>F</a:t>
            </a:r>
            <a:r>
              <a:rPr lang="en-US" sz="1600" baseline="-25000" dirty="0">
                <a:effectLst/>
              </a:rPr>
              <a:t>10</a:t>
            </a:r>
            <a:r>
              <a:rPr lang="en-US" sz="1600" dirty="0">
                <a:effectLst/>
              </a:rPr>
              <a:t> or </a:t>
            </a:r>
            <a:r>
              <a:rPr lang="en-US" sz="1600" dirty="0" smtClean="0">
                <a:effectLst/>
              </a:rPr>
              <a:t>C</a:t>
            </a:r>
            <a:r>
              <a:rPr lang="en-US" sz="1600" baseline="-25000" dirty="0" smtClean="0">
                <a:effectLst/>
              </a:rPr>
              <a:t>4</a:t>
            </a:r>
            <a:r>
              <a:rPr lang="en-US" sz="1600" dirty="0" smtClean="0">
                <a:effectLst/>
              </a:rPr>
              <a:t>F</a:t>
            </a:r>
            <a:r>
              <a:rPr lang="en-US" sz="1600" baseline="-25000" dirty="0" smtClean="0">
                <a:effectLst/>
              </a:rPr>
              <a:t>8</a:t>
            </a:r>
            <a:r>
              <a:rPr lang="en-US" sz="1600" dirty="0" smtClean="0">
                <a:effectLst/>
              </a:rPr>
              <a:t>O)</a:t>
            </a:r>
            <a:endParaRPr lang="en-US" sz="1600" dirty="0" smtClean="0">
              <a:effectLst/>
              <a:latin typeface="+mj-lt"/>
              <a:cs typeface="Symbol" charset="2"/>
            </a:endParaRPr>
          </a:p>
          <a:p>
            <a:pPr marL="857250" lvl="1"/>
            <a:r>
              <a:rPr lang="en-US" sz="1800" dirty="0" err="1" smtClean="0">
                <a:effectLst/>
                <a:latin typeface="+mj-lt"/>
                <a:cs typeface="Symbol" charset="2"/>
              </a:rPr>
              <a:t>Photondetector</a:t>
            </a:r>
            <a:r>
              <a:rPr lang="en-US" sz="1800" dirty="0" smtClean="0">
                <a:effectLst/>
                <a:latin typeface="+mj-lt"/>
                <a:cs typeface="Symbol" charset="2"/>
              </a:rPr>
              <a:t>: low sensitivity to magnetic field</a:t>
            </a:r>
            <a:endParaRPr lang="en-US" dirty="0" smtClean="0">
              <a:effectLst/>
              <a:latin typeface="+mj-lt"/>
              <a:cs typeface="Symbol" charset="2"/>
            </a:endParaRPr>
          </a:p>
          <a:p>
            <a:pPr marL="857250" lvl="1"/>
            <a:endParaRPr lang="en-US" sz="1800" dirty="0" smtClean="0">
              <a:effectLst/>
              <a:latin typeface="+mj-lt"/>
              <a:cs typeface="Symbol" charset="2"/>
            </a:endParaRPr>
          </a:p>
          <a:p>
            <a:pPr marL="857250" lvl="1"/>
            <a:endParaRPr lang="en-US" dirty="0">
              <a:effectLst/>
              <a:latin typeface="+mj-lt"/>
              <a:cs typeface="Symbol" charset="2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90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Overview of the New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etector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3975" y="1219200"/>
            <a:ext cx="9026525" cy="5575300"/>
          </a:xfrm>
        </p:spPr>
        <p:txBody>
          <a:bodyPr>
            <a:normAutofit/>
          </a:bodyPr>
          <a:lstStyle/>
          <a:p>
            <a:pPr marL="457200"/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Barrel PID-</a:t>
            </a:r>
            <a:r>
              <a:rPr lang="en-US" sz="2000" dirty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Detectors</a:t>
            </a:r>
          </a:p>
          <a:p>
            <a:pPr marL="857250" lvl="1"/>
            <a:r>
              <a:rPr lang="en-US" sz="1600" dirty="0">
                <a:effectLst/>
                <a:cs typeface="Symbol" charset="2"/>
              </a:rPr>
              <a:t>Momenta to be covered </a:t>
            </a:r>
            <a:r>
              <a:rPr lang="en-US" sz="1600" dirty="0">
                <a:effectLst/>
              </a:rPr>
              <a:t>0.5-10 </a:t>
            </a:r>
            <a:r>
              <a:rPr lang="en-US" sz="1600" dirty="0" err="1">
                <a:effectLst/>
              </a:rPr>
              <a:t>GeV</a:t>
            </a:r>
            <a:r>
              <a:rPr lang="en-US" sz="1600" dirty="0">
                <a:effectLst/>
              </a:rPr>
              <a:t> for </a:t>
            </a:r>
            <a:r>
              <a:rPr lang="en-US" sz="1600" dirty="0" smtClean="0">
                <a:effectLst/>
              </a:rPr>
              <a:t>-1&lt;y&lt;1</a:t>
            </a:r>
          </a:p>
          <a:p>
            <a:pPr marL="857250" lvl="1"/>
            <a:r>
              <a:rPr lang="en-US" sz="1600" dirty="0">
                <a:effectLst/>
                <a:cs typeface="Symbol" charset="2"/>
              </a:rPr>
              <a:t>Technology: </a:t>
            </a:r>
          </a:p>
          <a:p>
            <a:pPr marL="1257300" lvl="2"/>
            <a:r>
              <a:rPr lang="en-US" sz="1600" dirty="0" smtClean="0">
                <a:effectLst/>
                <a:cs typeface="Symbol" charset="2"/>
              </a:rPr>
              <a:t>Aerogel Proximity focusing RICH</a:t>
            </a:r>
          </a:p>
          <a:p>
            <a:pPr marL="1257300" lvl="2"/>
            <a:r>
              <a:rPr lang="en-US" sz="1600" dirty="0" smtClean="0">
                <a:effectLst/>
                <a:cs typeface="Symbol" charset="2"/>
              </a:rPr>
              <a:t>DIRC</a:t>
            </a:r>
          </a:p>
          <a:p>
            <a:pPr marL="457200"/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ECal</a:t>
            </a:r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:</a:t>
            </a:r>
          </a:p>
          <a:p>
            <a:pPr marL="857250" lvl="1"/>
            <a:r>
              <a:rPr lang="en-US" sz="1600" dirty="0" smtClean="0">
                <a:effectLst/>
                <a:cs typeface="Symbol" charset="2"/>
              </a:rPr>
              <a:t>Backward/Barrel:</a:t>
            </a:r>
          </a:p>
          <a:p>
            <a:pPr marL="1257300" lvl="2"/>
            <a:r>
              <a:rPr lang="en-US" sz="1600" dirty="0" err="1" smtClean="0">
                <a:effectLst/>
                <a:cs typeface="Symbol" charset="2"/>
              </a:rPr>
              <a:t>PbW</a:t>
            </a:r>
            <a:r>
              <a:rPr lang="en-US" sz="1600" dirty="0" smtClean="0">
                <a:effectLst/>
                <a:cs typeface="Symbol" charset="2"/>
              </a:rPr>
              <a:t>-crystal calorimeter </a:t>
            </a:r>
            <a:r>
              <a:rPr lang="en-US" sz="1600" dirty="0" smtClean="0">
                <a:effectLst/>
                <a:cs typeface="Symbol" charset="2"/>
                <a:sym typeface="Wingdings"/>
              </a:rPr>
              <a:t> great resolution, small Molière radius  electron-ID: e/p, measure lepton via </a:t>
            </a:r>
            <a:r>
              <a:rPr lang="en-US" sz="1600" dirty="0" err="1" smtClean="0">
                <a:effectLst/>
                <a:cs typeface="Symbol" charset="2"/>
                <a:sym typeface="Wingdings"/>
              </a:rPr>
              <a:t>Ecal</a:t>
            </a:r>
            <a:r>
              <a:rPr lang="en-US" sz="1600" dirty="0" smtClean="0">
                <a:effectLst/>
                <a:cs typeface="Symbol" charset="2"/>
                <a:sym typeface="Wingdings"/>
              </a:rPr>
              <a:t>, important for DVCS</a:t>
            </a:r>
          </a:p>
          <a:p>
            <a:pPr marL="857250" lvl="1"/>
            <a:r>
              <a:rPr lang="en-US" sz="1600" dirty="0" smtClean="0">
                <a:effectLst/>
                <a:cs typeface="Symbol" charset="2"/>
                <a:sym typeface="Wingdings"/>
              </a:rPr>
              <a:t>Forward:</a:t>
            </a:r>
          </a:p>
          <a:p>
            <a:pPr marL="1257300" lvl="2"/>
            <a:r>
              <a:rPr lang="en-US" sz="1600" dirty="0" smtClean="0">
                <a:effectLst/>
                <a:cs typeface="Symbol" charset="2"/>
                <a:sym typeface="Wingdings"/>
              </a:rPr>
              <a:t>Less demanding: sampling calorimeter</a:t>
            </a:r>
          </a:p>
          <a:p>
            <a:pPr marL="457200"/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Preshower</a:t>
            </a:r>
            <a:endParaRPr lang="en-US" sz="2000" dirty="0" smtClean="0">
              <a:solidFill>
                <a:srgbClr val="FF0000"/>
              </a:solidFill>
              <a:effectLst/>
              <a:latin typeface="+mj-lt"/>
              <a:cs typeface="Symbol" charset="2"/>
              <a:sym typeface="Wingdings"/>
            </a:endParaRPr>
          </a:p>
          <a:p>
            <a:pPr marL="857250" lvl="1"/>
            <a:r>
              <a:rPr lang="en-US" sz="1600" dirty="0" smtClean="0">
                <a:effectLst/>
                <a:cs typeface="Symbol" charset="2"/>
                <a:sym typeface="Wingdings"/>
              </a:rPr>
              <a:t>Si-W technology as </a:t>
            </a:r>
            <a:r>
              <a:rPr lang="en-US" sz="1600" dirty="0" err="1" smtClean="0">
                <a:effectLst/>
                <a:cs typeface="Symbol" charset="2"/>
                <a:sym typeface="Wingdings"/>
              </a:rPr>
              <a:t>proosed</a:t>
            </a:r>
            <a:r>
              <a:rPr lang="en-US" sz="1600" dirty="0" smtClean="0">
                <a:effectLst/>
                <a:cs typeface="Symbol" charset="2"/>
                <a:sym typeface="Wingdings"/>
              </a:rPr>
              <a:t> for PHENIX MPCEX</a:t>
            </a:r>
          </a:p>
          <a:p>
            <a:pPr marL="457200"/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Hcal</a:t>
            </a:r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/</a:t>
            </a:r>
            <a:r>
              <a:rPr lang="en-US" sz="2000" dirty="0" err="1">
                <a:solidFill>
                  <a:srgbClr val="FF0000"/>
                </a:solidFill>
                <a:latin typeface="+mj-lt"/>
                <a:cs typeface="Symbol" charset="2"/>
                <a:sym typeface="Wingdings"/>
              </a:rPr>
              <a:t>M</a:t>
            </a:r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uons</a:t>
            </a:r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-Detectors</a:t>
            </a:r>
          </a:p>
          <a:p>
            <a:pPr marL="857250" lvl="1"/>
            <a:r>
              <a:rPr lang="en-US" sz="1600" dirty="0" smtClean="0">
                <a:effectLst/>
                <a:cs typeface="Symbol" charset="2"/>
                <a:sym typeface="Wingdings"/>
              </a:rPr>
              <a:t>Not obvious they are really needed</a:t>
            </a:r>
          </a:p>
          <a:p>
            <a:pPr marL="457200"/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Luminosity monitor, electron and hadron </a:t>
            </a:r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polarimeters</a:t>
            </a:r>
            <a:endParaRPr lang="en-US" sz="2000" dirty="0" smtClean="0">
              <a:solidFill>
                <a:srgbClr val="FF0000"/>
              </a:solidFill>
              <a:effectLst/>
              <a:latin typeface="+mj-lt"/>
              <a:cs typeface="Symbol" charset="2"/>
            </a:endParaRPr>
          </a:p>
          <a:p>
            <a:pPr marL="857250" lvl="1"/>
            <a:endParaRPr lang="en-US" dirty="0">
              <a:effectLst/>
              <a:cs typeface="Symbol" charset="2"/>
            </a:endParaRPr>
          </a:p>
          <a:p>
            <a:pPr marL="857250" lvl="1"/>
            <a:endParaRPr lang="en-US" sz="1800" dirty="0" smtClean="0">
              <a:effectLst/>
            </a:endParaRPr>
          </a:p>
          <a:p>
            <a:pPr marL="857250" lvl="1"/>
            <a:endParaRPr lang="en-US" sz="1800" dirty="0">
              <a:effectLst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2708331"/>
            <a:ext cx="4476750" cy="39210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Accelerator complex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21600000">
            <a:off x="3733801" y="1480067"/>
            <a:ext cx="54101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00B050"/>
                </a:solidFill>
              </a:rPr>
              <a:t>Electrons beam: new </a:t>
            </a:r>
            <a:r>
              <a:rPr lang="en-US" sz="2000" b="1" dirty="0" smtClean="0">
                <a:solidFill>
                  <a:srgbClr val="FF0000"/>
                </a:solidFill>
              </a:rPr>
              <a:t>High Energy ERL</a:t>
            </a:r>
            <a:endParaRPr lang="en-US" sz="2000" b="1" dirty="0" smtClean="0">
              <a:solidFill>
                <a:srgbClr val="00B05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00B050"/>
                </a:solidFill>
              </a:rPr>
              <a:t>Protons beam: new coherent electron cooling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00B050"/>
                </a:solidFill>
              </a:rPr>
              <a:t>Crab Crossing Cavities to restore Head to head bunches collisions 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0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41300" y="0"/>
            <a:ext cx="1822450" cy="167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2800" y="0"/>
            <a:ext cx="4038600" cy="63976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Splitter/Combiner/Linac</a:t>
            </a:r>
            <a:endParaRPr lang="en-US" sz="2000" dirty="0"/>
          </a:p>
        </p:txBody>
      </p:sp>
      <p:sp>
        <p:nvSpPr>
          <p:cNvPr id="51" name="TextBox 50"/>
          <p:cNvSpPr txBox="1"/>
          <p:nvPr/>
        </p:nvSpPr>
        <p:spPr>
          <a:xfrm>
            <a:off x="5905500" y="5664200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1200" b="1" dirty="0" smtClean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Blue Yellow</a:t>
            </a:r>
            <a:endParaRPr kumimoji="1" lang="en-US" sz="1200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188686" y="1600200"/>
            <a:ext cx="8668657" cy="4300954"/>
            <a:chOff x="188686" y="1600200"/>
            <a:chExt cx="8668657" cy="4300954"/>
          </a:xfrm>
        </p:grpSpPr>
        <p:sp>
          <p:nvSpPr>
            <p:cNvPr id="11" name="Freeform 10"/>
            <p:cNvSpPr/>
            <p:nvPr/>
          </p:nvSpPr>
          <p:spPr>
            <a:xfrm>
              <a:off x="6172200" y="2362200"/>
              <a:ext cx="2481943" cy="827315"/>
            </a:xfrm>
            <a:custGeom>
              <a:avLst/>
              <a:gdLst>
                <a:gd name="connsiteX0" fmla="*/ 0 w 2481943"/>
                <a:gd name="connsiteY0" fmla="*/ 0 h 827315"/>
                <a:gd name="connsiteX1" fmla="*/ 696686 w 2481943"/>
                <a:gd name="connsiteY1" fmla="*/ 72572 h 827315"/>
                <a:gd name="connsiteX2" fmla="*/ 1422400 w 2481943"/>
                <a:gd name="connsiteY2" fmla="*/ 246743 h 827315"/>
                <a:gd name="connsiteX3" fmla="*/ 2032000 w 2481943"/>
                <a:gd name="connsiteY3" fmla="*/ 508000 h 827315"/>
                <a:gd name="connsiteX4" fmla="*/ 2481943 w 2481943"/>
                <a:gd name="connsiteY4" fmla="*/ 827315 h 82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1943" h="827315">
                  <a:moveTo>
                    <a:pt x="0" y="0"/>
                  </a:moveTo>
                  <a:cubicBezTo>
                    <a:pt x="229809" y="15724"/>
                    <a:pt x="459619" y="31448"/>
                    <a:pt x="696686" y="72572"/>
                  </a:cubicBezTo>
                  <a:cubicBezTo>
                    <a:pt x="933753" y="113696"/>
                    <a:pt x="1199848" y="174172"/>
                    <a:pt x="1422400" y="246743"/>
                  </a:cubicBezTo>
                  <a:cubicBezTo>
                    <a:pt x="1644952" y="319314"/>
                    <a:pt x="1855410" y="411238"/>
                    <a:pt x="2032000" y="508000"/>
                  </a:cubicBezTo>
                  <a:cubicBezTo>
                    <a:pt x="2208590" y="604762"/>
                    <a:pt x="2345266" y="716038"/>
                    <a:pt x="2481943" y="827315"/>
                  </a:cubicBezTo>
                </a:path>
              </a:pathLst>
            </a:custGeom>
            <a:ln w="38100">
              <a:solidFill>
                <a:srgbClr val="0C0C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200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 flipH="1">
              <a:off x="304800" y="2362200"/>
              <a:ext cx="2481943" cy="827315"/>
            </a:xfrm>
            <a:custGeom>
              <a:avLst/>
              <a:gdLst>
                <a:gd name="connsiteX0" fmla="*/ 0 w 2481943"/>
                <a:gd name="connsiteY0" fmla="*/ 0 h 827315"/>
                <a:gd name="connsiteX1" fmla="*/ 696686 w 2481943"/>
                <a:gd name="connsiteY1" fmla="*/ 72572 h 827315"/>
                <a:gd name="connsiteX2" fmla="*/ 1422400 w 2481943"/>
                <a:gd name="connsiteY2" fmla="*/ 246743 h 827315"/>
                <a:gd name="connsiteX3" fmla="*/ 2032000 w 2481943"/>
                <a:gd name="connsiteY3" fmla="*/ 508000 h 827315"/>
                <a:gd name="connsiteX4" fmla="*/ 2481943 w 2481943"/>
                <a:gd name="connsiteY4" fmla="*/ 827315 h 82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1943" h="827315">
                  <a:moveTo>
                    <a:pt x="0" y="0"/>
                  </a:moveTo>
                  <a:cubicBezTo>
                    <a:pt x="229809" y="15724"/>
                    <a:pt x="459619" y="31448"/>
                    <a:pt x="696686" y="72572"/>
                  </a:cubicBezTo>
                  <a:cubicBezTo>
                    <a:pt x="933753" y="113696"/>
                    <a:pt x="1199848" y="174172"/>
                    <a:pt x="1422400" y="246743"/>
                  </a:cubicBezTo>
                  <a:cubicBezTo>
                    <a:pt x="1644952" y="319314"/>
                    <a:pt x="1855410" y="411238"/>
                    <a:pt x="2032000" y="508000"/>
                  </a:cubicBezTo>
                  <a:cubicBezTo>
                    <a:pt x="2208590" y="604762"/>
                    <a:pt x="2345266" y="716038"/>
                    <a:pt x="2481943" y="827315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200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72201" y="2362200"/>
              <a:ext cx="2362199" cy="914400"/>
            </a:xfrm>
            <a:custGeom>
              <a:avLst/>
              <a:gdLst>
                <a:gd name="connsiteX0" fmla="*/ 0 w 2481943"/>
                <a:gd name="connsiteY0" fmla="*/ 0 h 827315"/>
                <a:gd name="connsiteX1" fmla="*/ 696686 w 2481943"/>
                <a:gd name="connsiteY1" fmla="*/ 72572 h 827315"/>
                <a:gd name="connsiteX2" fmla="*/ 1422400 w 2481943"/>
                <a:gd name="connsiteY2" fmla="*/ 246743 h 827315"/>
                <a:gd name="connsiteX3" fmla="*/ 2032000 w 2481943"/>
                <a:gd name="connsiteY3" fmla="*/ 508000 h 827315"/>
                <a:gd name="connsiteX4" fmla="*/ 2481943 w 2481943"/>
                <a:gd name="connsiteY4" fmla="*/ 827315 h 82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1943" h="827315">
                  <a:moveTo>
                    <a:pt x="0" y="0"/>
                  </a:moveTo>
                  <a:cubicBezTo>
                    <a:pt x="229809" y="15724"/>
                    <a:pt x="459619" y="31448"/>
                    <a:pt x="696686" y="72572"/>
                  </a:cubicBezTo>
                  <a:cubicBezTo>
                    <a:pt x="933753" y="113696"/>
                    <a:pt x="1199848" y="174172"/>
                    <a:pt x="1422400" y="246743"/>
                  </a:cubicBezTo>
                  <a:cubicBezTo>
                    <a:pt x="1644952" y="319314"/>
                    <a:pt x="1855410" y="411238"/>
                    <a:pt x="2032000" y="508000"/>
                  </a:cubicBezTo>
                  <a:cubicBezTo>
                    <a:pt x="2208590" y="604762"/>
                    <a:pt x="2345266" y="716038"/>
                    <a:pt x="2481943" y="827315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200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 flipH="1">
              <a:off x="381000" y="2362200"/>
              <a:ext cx="2405740" cy="914400"/>
            </a:xfrm>
            <a:custGeom>
              <a:avLst/>
              <a:gdLst>
                <a:gd name="connsiteX0" fmla="*/ 0 w 2481943"/>
                <a:gd name="connsiteY0" fmla="*/ 0 h 827315"/>
                <a:gd name="connsiteX1" fmla="*/ 696686 w 2481943"/>
                <a:gd name="connsiteY1" fmla="*/ 72572 h 827315"/>
                <a:gd name="connsiteX2" fmla="*/ 1422400 w 2481943"/>
                <a:gd name="connsiteY2" fmla="*/ 246743 h 827315"/>
                <a:gd name="connsiteX3" fmla="*/ 2032000 w 2481943"/>
                <a:gd name="connsiteY3" fmla="*/ 508000 h 827315"/>
                <a:gd name="connsiteX4" fmla="*/ 2481943 w 2481943"/>
                <a:gd name="connsiteY4" fmla="*/ 827315 h 827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1943" h="827315">
                  <a:moveTo>
                    <a:pt x="0" y="0"/>
                  </a:moveTo>
                  <a:cubicBezTo>
                    <a:pt x="229809" y="15724"/>
                    <a:pt x="459619" y="31448"/>
                    <a:pt x="696686" y="72572"/>
                  </a:cubicBezTo>
                  <a:cubicBezTo>
                    <a:pt x="933753" y="113696"/>
                    <a:pt x="1199848" y="174172"/>
                    <a:pt x="1422400" y="246743"/>
                  </a:cubicBezTo>
                  <a:cubicBezTo>
                    <a:pt x="1644952" y="319314"/>
                    <a:pt x="1855410" y="411238"/>
                    <a:pt x="2032000" y="508000"/>
                  </a:cubicBezTo>
                  <a:cubicBezTo>
                    <a:pt x="2208590" y="604762"/>
                    <a:pt x="2345266" y="716038"/>
                    <a:pt x="2481943" y="827315"/>
                  </a:cubicBezTo>
                </a:path>
              </a:pathLst>
            </a:custGeom>
            <a:ln w="38100">
              <a:solidFill>
                <a:srgbClr val="0C0C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200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8686" y="1971523"/>
              <a:ext cx="3294743" cy="960363"/>
            </a:xfrm>
            <a:custGeom>
              <a:avLst/>
              <a:gdLst>
                <a:gd name="connsiteX0" fmla="*/ 0 w 3294743"/>
                <a:gd name="connsiteY0" fmla="*/ 960363 h 960363"/>
                <a:gd name="connsiteX1" fmla="*/ 769257 w 3294743"/>
                <a:gd name="connsiteY1" fmla="*/ 466877 h 960363"/>
                <a:gd name="connsiteX2" fmla="*/ 1567543 w 3294743"/>
                <a:gd name="connsiteY2" fmla="*/ 205620 h 960363"/>
                <a:gd name="connsiteX3" fmla="*/ 2510971 w 3294743"/>
                <a:gd name="connsiteY3" fmla="*/ 31448 h 960363"/>
                <a:gd name="connsiteX4" fmla="*/ 3294743 w 3294743"/>
                <a:gd name="connsiteY4" fmla="*/ 16934 h 96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4743" h="960363">
                  <a:moveTo>
                    <a:pt x="0" y="960363"/>
                  </a:moveTo>
                  <a:cubicBezTo>
                    <a:pt x="254000" y="776515"/>
                    <a:pt x="508000" y="592667"/>
                    <a:pt x="769257" y="466877"/>
                  </a:cubicBezTo>
                  <a:cubicBezTo>
                    <a:pt x="1030514" y="341087"/>
                    <a:pt x="1277257" y="278191"/>
                    <a:pt x="1567543" y="205620"/>
                  </a:cubicBezTo>
                  <a:cubicBezTo>
                    <a:pt x="1857829" y="133049"/>
                    <a:pt x="2223104" y="62896"/>
                    <a:pt x="2510971" y="31448"/>
                  </a:cubicBezTo>
                  <a:cubicBezTo>
                    <a:pt x="2798838" y="0"/>
                    <a:pt x="3046790" y="8467"/>
                    <a:pt x="3294743" y="16934"/>
                  </a:cubicBezTo>
                </a:path>
              </a:pathLst>
            </a:cu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200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5750" y="2730500"/>
              <a:ext cx="3294743" cy="960363"/>
            </a:xfrm>
            <a:custGeom>
              <a:avLst/>
              <a:gdLst>
                <a:gd name="connsiteX0" fmla="*/ 0 w 3294743"/>
                <a:gd name="connsiteY0" fmla="*/ 960363 h 960363"/>
                <a:gd name="connsiteX1" fmla="*/ 769257 w 3294743"/>
                <a:gd name="connsiteY1" fmla="*/ 466877 h 960363"/>
                <a:gd name="connsiteX2" fmla="*/ 1567543 w 3294743"/>
                <a:gd name="connsiteY2" fmla="*/ 205620 h 960363"/>
                <a:gd name="connsiteX3" fmla="*/ 2510971 w 3294743"/>
                <a:gd name="connsiteY3" fmla="*/ 31448 h 960363"/>
                <a:gd name="connsiteX4" fmla="*/ 3294743 w 3294743"/>
                <a:gd name="connsiteY4" fmla="*/ 16934 h 96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4743" h="960363">
                  <a:moveTo>
                    <a:pt x="0" y="960363"/>
                  </a:moveTo>
                  <a:cubicBezTo>
                    <a:pt x="254000" y="776515"/>
                    <a:pt x="508000" y="592667"/>
                    <a:pt x="769257" y="466877"/>
                  </a:cubicBezTo>
                  <a:cubicBezTo>
                    <a:pt x="1030514" y="341087"/>
                    <a:pt x="1277257" y="278191"/>
                    <a:pt x="1567543" y="205620"/>
                  </a:cubicBezTo>
                  <a:cubicBezTo>
                    <a:pt x="1857829" y="133049"/>
                    <a:pt x="2223104" y="62896"/>
                    <a:pt x="2510971" y="31448"/>
                  </a:cubicBezTo>
                  <a:cubicBezTo>
                    <a:pt x="2798838" y="0"/>
                    <a:pt x="3046790" y="8467"/>
                    <a:pt x="3294743" y="16934"/>
                  </a:cubicBezTo>
                </a:path>
              </a:pathLst>
            </a:cu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200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 flipH="1">
              <a:off x="5562600" y="1981200"/>
              <a:ext cx="3294743" cy="960363"/>
            </a:xfrm>
            <a:custGeom>
              <a:avLst/>
              <a:gdLst>
                <a:gd name="connsiteX0" fmla="*/ 0 w 3294743"/>
                <a:gd name="connsiteY0" fmla="*/ 960363 h 960363"/>
                <a:gd name="connsiteX1" fmla="*/ 769257 w 3294743"/>
                <a:gd name="connsiteY1" fmla="*/ 466877 h 960363"/>
                <a:gd name="connsiteX2" fmla="*/ 1567543 w 3294743"/>
                <a:gd name="connsiteY2" fmla="*/ 205620 h 960363"/>
                <a:gd name="connsiteX3" fmla="*/ 2510971 w 3294743"/>
                <a:gd name="connsiteY3" fmla="*/ 31448 h 960363"/>
                <a:gd name="connsiteX4" fmla="*/ 3294743 w 3294743"/>
                <a:gd name="connsiteY4" fmla="*/ 16934 h 96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4743" h="960363">
                  <a:moveTo>
                    <a:pt x="0" y="960363"/>
                  </a:moveTo>
                  <a:cubicBezTo>
                    <a:pt x="254000" y="776515"/>
                    <a:pt x="508000" y="592667"/>
                    <a:pt x="769257" y="466877"/>
                  </a:cubicBezTo>
                  <a:cubicBezTo>
                    <a:pt x="1030514" y="341087"/>
                    <a:pt x="1277257" y="278191"/>
                    <a:pt x="1567543" y="205620"/>
                  </a:cubicBezTo>
                  <a:cubicBezTo>
                    <a:pt x="1857829" y="133049"/>
                    <a:pt x="2223104" y="62896"/>
                    <a:pt x="2510971" y="31448"/>
                  </a:cubicBezTo>
                  <a:cubicBezTo>
                    <a:pt x="2798838" y="0"/>
                    <a:pt x="3046790" y="8467"/>
                    <a:pt x="3294743" y="16934"/>
                  </a:cubicBezTo>
                </a:path>
              </a:pathLst>
            </a:cu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200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 flipH="1">
              <a:off x="5270500" y="2736850"/>
              <a:ext cx="3294743" cy="960363"/>
            </a:xfrm>
            <a:custGeom>
              <a:avLst/>
              <a:gdLst>
                <a:gd name="connsiteX0" fmla="*/ 0 w 3294743"/>
                <a:gd name="connsiteY0" fmla="*/ 960363 h 960363"/>
                <a:gd name="connsiteX1" fmla="*/ 769257 w 3294743"/>
                <a:gd name="connsiteY1" fmla="*/ 466877 h 960363"/>
                <a:gd name="connsiteX2" fmla="*/ 1567543 w 3294743"/>
                <a:gd name="connsiteY2" fmla="*/ 205620 h 960363"/>
                <a:gd name="connsiteX3" fmla="*/ 2510971 w 3294743"/>
                <a:gd name="connsiteY3" fmla="*/ 31448 h 960363"/>
                <a:gd name="connsiteX4" fmla="*/ 3294743 w 3294743"/>
                <a:gd name="connsiteY4" fmla="*/ 16934 h 96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4743" h="960363">
                  <a:moveTo>
                    <a:pt x="0" y="960363"/>
                  </a:moveTo>
                  <a:cubicBezTo>
                    <a:pt x="254000" y="776515"/>
                    <a:pt x="508000" y="592667"/>
                    <a:pt x="769257" y="466877"/>
                  </a:cubicBezTo>
                  <a:cubicBezTo>
                    <a:pt x="1030514" y="341087"/>
                    <a:pt x="1277257" y="278191"/>
                    <a:pt x="1567543" y="205620"/>
                  </a:cubicBezTo>
                  <a:cubicBezTo>
                    <a:pt x="1857829" y="133049"/>
                    <a:pt x="2223104" y="62896"/>
                    <a:pt x="2510971" y="31448"/>
                  </a:cubicBezTo>
                  <a:cubicBezTo>
                    <a:pt x="2798838" y="0"/>
                    <a:pt x="3046790" y="8467"/>
                    <a:pt x="3294743" y="16934"/>
                  </a:cubicBezTo>
                </a:path>
              </a:pathLst>
            </a:cu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200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cxnSp>
          <p:nvCxnSpPr>
            <p:cNvPr id="36" name="Straight Connector 35"/>
            <p:cNvCxnSpPr>
              <a:stCxn id="27" idx="4"/>
              <a:endCxn id="33" idx="4"/>
            </p:cNvCxnSpPr>
            <p:nvPr/>
          </p:nvCxnSpPr>
          <p:spPr>
            <a:xfrm>
              <a:off x="3483429" y="1988457"/>
              <a:ext cx="2079171" cy="9677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2057400" y="1600200"/>
              <a:ext cx="1371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Tunnel Wall</a:t>
              </a:r>
              <a:endParaRPr kumimoji="1" lang="en-US" sz="1200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grpSp>
          <p:nvGrpSpPr>
            <p:cNvPr id="4" name="Group 154"/>
            <p:cNvGrpSpPr/>
            <p:nvPr/>
          </p:nvGrpSpPr>
          <p:grpSpPr>
            <a:xfrm>
              <a:off x="7391400" y="2743200"/>
              <a:ext cx="1371600" cy="885805"/>
              <a:chOff x="7162800" y="2667794"/>
              <a:chExt cx="1371600" cy="885805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7162800" y="3276600"/>
                <a:ext cx="13716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b="1" dirty="0" smtClean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Blue Yellow</a:t>
                </a:r>
                <a:endParaRPr kumimoji="1" lang="en-US" sz="12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cxnSp>
            <p:nvCxnSpPr>
              <p:cNvPr id="48" name="Straight Arrow Connector 47"/>
              <p:cNvCxnSpPr/>
              <p:nvPr/>
            </p:nvCxnSpPr>
            <p:spPr>
              <a:xfrm rot="5400000" flipH="1" flipV="1">
                <a:off x="7239000" y="2896394"/>
                <a:ext cx="761206" cy="30400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/>
              <p:cNvCxnSpPr/>
              <p:nvPr/>
            </p:nvCxnSpPr>
            <p:spPr>
              <a:xfrm rot="5400000" flipH="1" flipV="1">
                <a:off x="7772796" y="3124598"/>
                <a:ext cx="380208" cy="2286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TextBox 97"/>
            <p:cNvSpPr txBox="1"/>
            <p:nvPr/>
          </p:nvSpPr>
          <p:spPr>
            <a:xfrm>
              <a:off x="3740150" y="2768600"/>
              <a:ext cx="144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6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Top View</a:t>
              </a:r>
              <a:endParaRPr kumimoji="1" lang="en-US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 flipV="1">
              <a:off x="2743200" y="2362200"/>
              <a:ext cx="3429000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743200" y="2362200"/>
              <a:ext cx="3429000" cy="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3352800" y="2743200"/>
              <a:ext cx="2079171" cy="9677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447800" y="5486400"/>
              <a:ext cx="5943600" cy="0"/>
            </a:xfrm>
            <a:prstGeom prst="line">
              <a:avLst/>
            </a:prstGeom>
            <a:ln w="76200">
              <a:solidFill>
                <a:srgbClr val="0C0C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/>
            <p:cNvSpPr txBox="1"/>
            <p:nvPr/>
          </p:nvSpPr>
          <p:spPr>
            <a:xfrm>
              <a:off x="3810000" y="5562600"/>
              <a:ext cx="1447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600" b="1" dirty="0" smtClean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Side View</a:t>
              </a:r>
              <a:endParaRPr kumimoji="1" lang="en-US" sz="1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1447800" y="5486400"/>
              <a:ext cx="59436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166"/>
            <p:cNvGrpSpPr/>
            <p:nvPr/>
          </p:nvGrpSpPr>
          <p:grpSpPr>
            <a:xfrm>
              <a:off x="1676400" y="2514600"/>
              <a:ext cx="5861050" cy="2895600"/>
              <a:chOff x="1676400" y="2514600"/>
              <a:chExt cx="5861050" cy="2895600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6089650" y="3714750"/>
                <a:ext cx="1447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600" b="1" dirty="0" smtClean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Combiner</a:t>
                </a:r>
                <a:endParaRPr kumimoji="1" lang="en-US" sz="16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grpSp>
            <p:nvGrpSpPr>
              <p:cNvPr id="7" name="Group 152"/>
              <p:cNvGrpSpPr/>
              <p:nvPr/>
            </p:nvGrpSpPr>
            <p:grpSpPr>
              <a:xfrm>
                <a:off x="1676400" y="2514600"/>
                <a:ext cx="1295400" cy="2895600"/>
                <a:chOff x="1676400" y="2514600"/>
                <a:chExt cx="1295400" cy="2895600"/>
              </a:xfrm>
            </p:grpSpPr>
            <p:cxnSp>
              <p:nvCxnSpPr>
                <p:cNvPr id="40" name="Straight Connector 39"/>
                <p:cNvCxnSpPr/>
                <p:nvPr/>
              </p:nvCxnSpPr>
              <p:spPr>
                <a:xfrm rot="10800000">
                  <a:off x="1676400" y="2514600"/>
                  <a:ext cx="1295400" cy="0"/>
                </a:xfrm>
                <a:prstGeom prst="line">
                  <a:avLst/>
                </a:prstGeom>
                <a:ln w="76200">
                  <a:solidFill>
                    <a:srgbClr val="0CFA1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Arrow Connector 62"/>
                <p:cNvCxnSpPr/>
                <p:nvPr/>
              </p:nvCxnSpPr>
              <p:spPr>
                <a:xfrm flipV="1">
                  <a:off x="2349500" y="2514600"/>
                  <a:ext cx="12700" cy="98425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/>
                <p:cNvCxnSpPr/>
                <p:nvPr/>
              </p:nvCxnSpPr>
              <p:spPr>
                <a:xfrm>
                  <a:off x="1676400" y="4127500"/>
                  <a:ext cx="1212850" cy="1282700"/>
                </a:xfrm>
                <a:prstGeom prst="line">
                  <a:avLst/>
                </a:prstGeom>
                <a:ln w="38100" cmpd="sng">
                  <a:solidFill>
                    <a:srgbClr val="0CFA12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" name="Group 151"/>
            <p:cNvGrpSpPr/>
            <p:nvPr/>
          </p:nvGrpSpPr>
          <p:grpSpPr>
            <a:xfrm>
              <a:off x="457200" y="1752600"/>
              <a:ext cx="1219200" cy="3883799"/>
              <a:chOff x="457200" y="1752600"/>
              <a:chExt cx="1219200" cy="3883799"/>
            </a:xfrm>
          </p:grpSpPr>
          <p:sp>
            <p:nvSpPr>
              <p:cNvPr id="65" name="Freeform 64"/>
              <p:cNvSpPr/>
              <p:nvPr/>
            </p:nvSpPr>
            <p:spPr>
              <a:xfrm>
                <a:off x="804636" y="2515507"/>
                <a:ext cx="870857" cy="232229"/>
              </a:xfrm>
              <a:custGeom>
                <a:avLst/>
                <a:gdLst>
                  <a:gd name="connsiteX0" fmla="*/ 870857 w 870857"/>
                  <a:gd name="connsiteY0" fmla="*/ 0 h 232229"/>
                  <a:gd name="connsiteX1" fmla="*/ 478971 w 870857"/>
                  <a:gd name="connsiteY1" fmla="*/ 43543 h 232229"/>
                  <a:gd name="connsiteX2" fmla="*/ 0 w 870857"/>
                  <a:gd name="connsiteY2" fmla="*/ 232229 h 23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0857" h="232229">
                    <a:moveTo>
                      <a:pt x="870857" y="0"/>
                    </a:moveTo>
                    <a:cubicBezTo>
                      <a:pt x="747485" y="2419"/>
                      <a:pt x="624114" y="4838"/>
                      <a:pt x="478971" y="43543"/>
                    </a:cubicBezTo>
                    <a:cubicBezTo>
                      <a:pt x="333828" y="82248"/>
                      <a:pt x="166914" y="157238"/>
                      <a:pt x="0" y="232229"/>
                    </a:cubicBezTo>
                  </a:path>
                </a:pathLst>
              </a:cu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457200" y="1752600"/>
                <a:ext cx="7620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ARCS</a:t>
                </a:r>
                <a:endParaRPr kumimoji="1" lang="en-US" sz="1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cxnSp>
            <p:nvCxnSpPr>
              <p:cNvPr id="74" name="Straight Arrow Connector 73"/>
              <p:cNvCxnSpPr>
                <a:stCxn id="68" idx="2"/>
              </p:cNvCxnSpPr>
              <p:nvPr/>
            </p:nvCxnSpPr>
            <p:spPr>
              <a:xfrm rot="16200000" flipH="1">
                <a:off x="748100" y="2119698"/>
                <a:ext cx="485000" cy="30480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93"/>
              <p:cNvSpPr txBox="1"/>
              <p:nvPr/>
            </p:nvSpPr>
            <p:spPr>
              <a:xfrm>
                <a:off x="666750" y="5359400"/>
                <a:ext cx="7620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ARCS</a:t>
                </a:r>
                <a:endParaRPr kumimoji="1" lang="en-US" sz="1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cxnSp>
            <p:nvCxnSpPr>
              <p:cNvPr id="139" name="Straight Connector 138"/>
              <p:cNvCxnSpPr/>
              <p:nvPr/>
            </p:nvCxnSpPr>
            <p:spPr>
              <a:xfrm>
                <a:off x="685800" y="4343400"/>
                <a:ext cx="990600" cy="0"/>
              </a:xfrm>
              <a:prstGeom prst="line">
                <a:avLst/>
              </a:prstGeom>
              <a:ln w="57150">
                <a:solidFill>
                  <a:srgbClr val="FF0000"/>
                </a:solidFill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155"/>
            <p:cNvGrpSpPr/>
            <p:nvPr/>
          </p:nvGrpSpPr>
          <p:grpSpPr>
            <a:xfrm>
              <a:off x="7391400" y="1828800"/>
              <a:ext cx="1143000" cy="3839349"/>
              <a:chOff x="7391400" y="1828800"/>
              <a:chExt cx="1143000" cy="3839349"/>
            </a:xfrm>
          </p:grpSpPr>
          <p:sp>
            <p:nvSpPr>
              <p:cNvPr id="67" name="Freeform 66"/>
              <p:cNvSpPr/>
              <p:nvPr/>
            </p:nvSpPr>
            <p:spPr>
              <a:xfrm flipH="1">
                <a:off x="7391400" y="2514600"/>
                <a:ext cx="870857" cy="232229"/>
              </a:xfrm>
              <a:custGeom>
                <a:avLst/>
                <a:gdLst>
                  <a:gd name="connsiteX0" fmla="*/ 870857 w 870857"/>
                  <a:gd name="connsiteY0" fmla="*/ 0 h 232229"/>
                  <a:gd name="connsiteX1" fmla="*/ 478971 w 870857"/>
                  <a:gd name="connsiteY1" fmla="*/ 43543 h 232229"/>
                  <a:gd name="connsiteX2" fmla="*/ 0 w 870857"/>
                  <a:gd name="connsiteY2" fmla="*/ 232229 h 232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0857" h="232229">
                    <a:moveTo>
                      <a:pt x="870857" y="0"/>
                    </a:moveTo>
                    <a:cubicBezTo>
                      <a:pt x="747485" y="2419"/>
                      <a:pt x="624114" y="4838"/>
                      <a:pt x="478971" y="43543"/>
                    </a:cubicBezTo>
                    <a:cubicBezTo>
                      <a:pt x="333828" y="82248"/>
                      <a:pt x="166914" y="157238"/>
                      <a:pt x="0" y="232229"/>
                    </a:cubicBezTo>
                  </a:path>
                </a:pathLst>
              </a:cu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sz="1200" b="1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7772400" y="1828800"/>
                <a:ext cx="7620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ARCS</a:t>
                </a:r>
                <a:endParaRPr kumimoji="1" lang="en-US" sz="1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cxnSp>
            <p:nvCxnSpPr>
              <p:cNvPr id="79" name="Straight Arrow Connector 78"/>
              <p:cNvCxnSpPr>
                <a:stCxn id="78" idx="2"/>
              </p:cNvCxnSpPr>
              <p:nvPr/>
            </p:nvCxnSpPr>
            <p:spPr>
              <a:xfrm rot="5400000">
                <a:off x="7796601" y="2234000"/>
                <a:ext cx="485000" cy="22859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TextBox 94"/>
              <p:cNvSpPr txBox="1"/>
              <p:nvPr/>
            </p:nvSpPr>
            <p:spPr>
              <a:xfrm>
                <a:off x="7416800" y="5391150"/>
                <a:ext cx="7620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2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ARCS</a:t>
                </a:r>
                <a:endParaRPr kumimoji="1" lang="en-US" sz="1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0" name="Group 153"/>
            <p:cNvGrpSpPr/>
            <p:nvPr/>
          </p:nvGrpSpPr>
          <p:grpSpPr>
            <a:xfrm>
              <a:off x="1758950" y="2514600"/>
              <a:ext cx="5632450" cy="2908300"/>
              <a:chOff x="1758950" y="2514600"/>
              <a:chExt cx="5632450" cy="2908300"/>
            </a:xfrm>
          </p:grpSpPr>
          <p:cxnSp>
            <p:nvCxnSpPr>
              <p:cNvPr id="41" name="Straight Connector 40"/>
              <p:cNvCxnSpPr/>
              <p:nvPr/>
            </p:nvCxnSpPr>
            <p:spPr>
              <a:xfrm rot="10800000">
                <a:off x="6096000" y="2514600"/>
                <a:ext cx="1295400" cy="0"/>
              </a:xfrm>
              <a:prstGeom prst="line">
                <a:avLst/>
              </a:prstGeom>
              <a:ln w="76200">
                <a:solidFill>
                  <a:srgbClr val="0CFA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Box 58"/>
              <p:cNvSpPr txBox="1"/>
              <p:nvPr/>
            </p:nvSpPr>
            <p:spPr>
              <a:xfrm>
                <a:off x="1758950" y="3568700"/>
                <a:ext cx="1143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600" b="1" dirty="0" smtClean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Splitter</a:t>
                </a:r>
                <a:endParaRPr kumimoji="1" lang="en-US" sz="16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cxnSp>
            <p:nvCxnSpPr>
              <p:cNvPr id="62" name="Straight Arrow Connector 61"/>
              <p:cNvCxnSpPr/>
              <p:nvPr/>
            </p:nvCxnSpPr>
            <p:spPr>
              <a:xfrm flipV="1">
                <a:off x="6705600" y="2546350"/>
                <a:ext cx="12700" cy="111760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/>
              <p:cNvCxnSpPr/>
              <p:nvPr/>
            </p:nvCxnSpPr>
            <p:spPr>
              <a:xfrm flipV="1">
                <a:off x="6013450" y="4159250"/>
                <a:ext cx="1276350" cy="1263650"/>
              </a:xfrm>
              <a:prstGeom prst="line">
                <a:avLst/>
              </a:prstGeom>
              <a:ln w="38100" cmpd="sng">
                <a:solidFill>
                  <a:srgbClr val="0CFA1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57"/>
            <p:cNvGrpSpPr/>
            <p:nvPr/>
          </p:nvGrpSpPr>
          <p:grpSpPr>
            <a:xfrm>
              <a:off x="2819400" y="2362200"/>
              <a:ext cx="3429000" cy="1849398"/>
              <a:chOff x="2743200" y="2362200"/>
              <a:chExt cx="3429000" cy="1849398"/>
            </a:xfrm>
          </p:grpSpPr>
          <p:cxnSp>
            <p:nvCxnSpPr>
              <p:cNvPr id="159" name="Straight Connector 158"/>
              <p:cNvCxnSpPr/>
              <p:nvPr/>
            </p:nvCxnSpPr>
            <p:spPr>
              <a:xfrm flipV="1">
                <a:off x="2743200" y="2362200"/>
                <a:ext cx="3429000" cy="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/>
              <p:cNvCxnSpPr/>
              <p:nvPr/>
            </p:nvCxnSpPr>
            <p:spPr>
              <a:xfrm>
                <a:off x="2895600" y="2514600"/>
                <a:ext cx="3200400" cy="0"/>
              </a:xfrm>
              <a:prstGeom prst="line">
                <a:avLst/>
              </a:prstGeom>
              <a:ln w="76200" cmpd="sng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>
                <a:off x="3352800" y="2743200"/>
                <a:ext cx="2079171" cy="9677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TextBox 162"/>
              <p:cNvSpPr txBox="1"/>
              <p:nvPr/>
            </p:nvSpPr>
            <p:spPr>
              <a:xfrm>
                <a:off x="3048000" y="3657600"/>
                <a:ext cx="25908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6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LINAC 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sz="14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L=201 m  </a:t>
                </a:r>
                <a:r>
                  <a:rPr kumimoji="1" lang="en-US" sz="14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Lucida Grande"/>
                    <a:ea typeface="Lucida Grande"/>
                    <a:cs typeface="Lucida Grande"/>
                  </a:rPr>
                  <a:t>Δ</a:t>
                </a:r>
                <a:r>
                  <a:rPr kumimoji="1" lang="en-US" sz="14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rPr>
                  <a:t>E=2.45 GeV</a:t>
                </a:r>
                <a:endParaRPr kumimoji="1" lang="en-US" sz="1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</p:grpSp>
      <p:cxnSp>
        <p:nvCxnSpPr>
          <p:cNvPr id="100" name="Straight Connector 99"/>
          <p:cNvCxnSpPr/>
          <p:nvPr/>
        </p:nvCxnSpPr>
        <p:spPr>
          <a:xfrm>
            <a:off x="685800" y="415290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685800" y="454660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685800" y="476885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685800" y="499110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685800" y="521970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1651000" y="4318000"/>
            <a:ext cx="1219200" cy="1098550"/>
          </a:xfrm>
          <a:prstGeom prst="line">
            <a:avLst/>
          </a:prstGeom>
          <a:ln w="38100" cmpd="sng">
            <a:solidFill>
              <a:srgbClr val="0CFA1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1651000" y="4527550"/>
            <a:ext cx="1225550" cy="889000"/>
          </a:xfrm>
          <a:prstGeom prst="line">
            <a:avLst/>
          </a:prstGeom>
          <a:ln w="38100" cmpd="sng">
            <a:solidFill>
              <a:srgbClr val="0CFA1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1657350" y="4762500"/>
            <a:ext cx="1206500" cy="647700"/>
          </a:xfrm>
          <a:prstGeom prst="line">
            <a:avLst/>
          </a:prstGeom>
          <a:ln w="38100" cmpd="sng">
            <a:solidFill>
              <a:srgbClr val="0CFA1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1682750" y="4972050"/>
            <a:ext cx="1193800" cy="438150"/>
          </a:xfrm>
          <a:prstGeom prst="line">
            <a:avLst/>
          </a:prstGeom>
          <a:ln w="38100" cmpd="sng">
            <a:solidFill>
              <a:srgbClr val="0CFA1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1651000" y="5219700"/>
            <a:ext cx="1219200" cy="184150"/>
          </a:xfrm>
          <a:prstGeom prst="line">
            <a:avLst/>
          </a:prstGeom>
          <a:ln w="38100" cmpd="sng">
            <a:solidFill>
              <a:srgbClr val="0CFA1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2851150" y="5410200"/>
            <a:ext cx="31686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7270750" y="415290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7270750" y="454660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>
            <a:off x="7270750" y="476885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7270750" y="499110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>
            <a:off x="7270750" y="521970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7258050" y="4343400"/>
            <a:ext cx="990600" cy="0"/>
          </a:xfrm>
          <a:prstGeom prst="line">
            <a:avLst/>
          </a:prstGeom>
          <a:ln w="5715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V="1">
            <a:off x="6013450" y="4337050"/>
            <a:ext cx="1257300" cy="1085850"/>
          </a:xfrm>
          <a:prstGeom prst="line">
            <a:avLst/>
          </a:prstGeom>
          <a:ln w="38100" cmpd="sng">
            <a:solidFill>
              <a:srgbClr val="0CFA1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 flipV="1">
            <a:off x="6019800" y="4546600"/>
            <a:ext cx="1263650" cy="869950"/>
          </a:xfrm>
          <a:prstGeom prst="line">
            <a:avLst/>
          </a:prstGeom>
          <a:ln w="38100" cmpd="sng">
            <a:solidFill>
              <a:srgbClr val="0CFA1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V="1">
            <a:off x="6013450" y="4768850"/>
            <a:ext cx="1276350" cy="660400"/>
          </a:xfrm>
          <a:prstGeom prst="line">
            <a:avLst/>
          </a:prstGeom>
          <a:ln w="38100" cmpd="sng">
            <a:solidFill>
              <a:srgbClr val="0CFA1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V="1">
            <a:off x="6032500" y="4984750"/>
            <a:ext cx="1257300" cy="419100"/>
          </a:xfrm>
          <a:prstGeom prst="line">
            <a:avLst/>
          </a:prstGeom>
          <a:ln w="38100" cmpd="sng">
            <a:solidFill>
              <a:srgbClr val="0CFA1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V="1">
            <a:off x="6032500" y="5219700"/>
            <a:ext cx="1257300" cy="184150"/>
          </a:xfrm>
          <a:prstGeom prst="line">
            <a:avLst/>
          </a:prstGeom>
          <a:ln w="38100" cmpd="sng">
            <a:solidFill>
              <a:srgbClr val="0CFA1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/>
          <p:cNvGrpSpPr/>
          <p:nvPr/>
        </p:nvGrpSpPr>
        <p:grpSpPr>
          <a:xfrm>
            <a:off x="-50800" y="2171700"/>
            <a:ext cx="9271144" cy="3219450"/>
            <a:chOff x="-50800" y="2171700"/>
            <a:chExt cx="9271144" cy="3219450"/>
          </a:xfrm>
        </p:grpSpPr>
        <p:sp>
          <p:nvSpPr>
            <p:cNvPr id="49" name="TextBox 48"/>
            <p:cNvSpPr txBox="1"/>
            <p:nvPr/>
          </p:nvSpPr>
          <p:spPr>
            <a:xfrm>
              <a:off x="8286750" y="4019550"/>
              <a:ext cx="933594" cy="1308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3.05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7.95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12.85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17.75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22.65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27.55 GeV</a:t>
              </a:r>
              <a:endParaRPr kumimoji="1" lang="en-US" sz="1200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-50800" y="3810000"/>
              <a:ext cx="839668" cy="1511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0.6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5.5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10.4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15.3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20.2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25.1 GeV</a:t>
              </a:r>
            </a:p>
            <a:p>
              <a:pPr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200" b="1" dirty="0" smtClean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30 GeV</a:t>
              </a:r>
              <a:endParaRPr kumimoji="1" lang="en-US" sz="1200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cxnSp>
          <p:nvCxnSpPr>
            <p:cNvPr id="133" name="Straight Connector 132"/>
            <p:cNvCxnSpPr/>
            <p:nvPr/>
          </p:nvCxnSpPr>
          <p:spPr>
            <a:xfrm>
              <a:off x="1409700" y="4013200"/>
              <a:ext cx="990600" cy="0"/>
            </a:xfrm>
            <a:prstGeom prst="line">
              <a:avLst/>
            </a:prstGeom>
            <a:ln w="57150">
              <a:solidFill>
                <a:srgbClr val="0000FF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2387600" y="3994150"/>
              <a:ext cx="469900" cy="1397000"/>
            </a:xfrm>
            <a:prstGeom prst="line">
              <a:avLst/>
            </a:prstGeom>
            <a:ln w="38100" cmpd="sng">
              <a:solidFill>
                <a:srgbClr val="0CFA12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Block Arc 52"/>
            <p:cNvSpPr/>
            <p:nvPr/>
          </p:nvSpPr>
          <p:spPr>
            <a:xfrm>
              <a:off x="1930400" y="2171700"/>
              <a:ext cx="749300" cy="342900"/>
            </a:xfrm>
            <a:prstGeom prst="blockArc">
              <a:avLst>
                <a:gd name="adj1" fmla="val 5563481"/>
                <a:gd name="adj2" fmla="val 15797503"/>
                <a:gd name="adj3" fmla="val 6269"/>
              </a:avLst>
            </a:prstGeom>
            <a:solidFill>
              <a:srgbClr val="1513D7"/>
            </a:solidFill>
            <a:ln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37" name="Straight Connector 136"/>
            <p:cNvCxnSpPr/>
            <p:nvPr/>
          </p:nvCxnSpPr>
          <p:spPr>
            <a:xfrm>
              <a:off x="2276475" y="2184400"/>
              <a:ext cx="4041775" cy="0"/>
            </a:xfrm>
            <a:prstGeom prst="line">
              <a:avLst/>
            </a:prstGeom>
            <a:ln w="28575" cmpd="sng">
              <a:solidFill>
                <a:srgbClr val="0000FF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 68"/>
            <p:cNvSpPr/>
            <p:nvPr/>
          </p:nvSpPr>
          <p:spPr>
            <a:xfrm>
              <a:off x="3673711" y="3282434"/>
              <a:ext cx="149177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@ 10 </a:t>
              </a:r>
              <a:r>
                <a:rPr kumimoji="1" lang="en-US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o’clock</a:t>
              </a:r>
              <a:endParaRPr kumimoji="1"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3163983" y="494784"/>
            <a:ext cx="2049880" cy="1374577"/>
            <a:chOff x="3316383" y="539234"/>
            <a:chExt cx="2049880" cy="1374577"/>
          </a:xfrm>
        </p:grpSpPr>
        <p:grpSp>
          <p:nvGrpSpPr>
            <p:cNvPr id="135" name="Group 134"/>
            <p:cNvGrpSpPr/>
            <p:nvPr/>
          </p:nvGrpSpPr>
          <p:grpSpPr>
            <a:xfrm>
              <a:off x="3536950" y="892175"/>
              <a:ext cx="1635125" cy="704850"/>
              <a:chOff x="2752725" y="866775"/>
              <a:chExt cx="1635125" cy="704850"/>
            </a:xfrm>
          </p:grpSpPr>
          <p:sp>
            <p:nvSpPr>
              <p:cNvPr id="126" name="Freeform 125"/>
              <p:cNvSpPr/>
              <p:nvPr/>
            </p:nvSpPr>
            <p:spPr>
              <a:xfrm>
                <a:off x="2752725" y="901669"/>
                <a:ext cx="1635125" cy="638206"/>
              </a:xfrm>
              <a:custGeom>
                <a:avLst/>
                <a:gdLst>
                  <a:gd name="connsiteX0" fmla="*/ 0 w 1676400"/>
                  <a:gd name="connsiteY0" fmla="*/ 609640 h 672613"/>
                  <a:gd name="connsiteX1" fmla="*/ 152400 w 1676400"/>
                  <a:gd name="connsiteY1" fmla="*/ 615990 h 672613"/>
                  <a:gd name="connsiteX2" fmla="*/ 374650 w 1676400"/>
                  <a:gd name="connsiteY2" fmla="*/ 6390 h 672613"/>
                  <a:gd name="connsiteX3" fmla="*/ 609600 w 1676400"/>
                  <a:gd name="connsiteY3" fmla="*/ 635040 h 672613"/>
                  <a:gd name="connsiteX4" fmla="*/ 882650 w 1676400"/>
                  <a:gd name="connsiteY4" fmla="*/ 40 h 672613"/>
                  <a:gd name="connsiteX5" fmla="*/ 1104900 w 1676400"/>
                  <a:gd name="connsiteY5" fmla="*/ 622340 h 672613"/>
                  <a:gd name="connsiteX6" fmla="*/ 1320800 w 1676400"/>
                  <a:gd name="connsiteY6" fmla="*/ 40 h 672613"/>
                  <a:gd name="connsiteX7" fmla="*/ 1524000 w 1676400"/>
                  <a:gd name="connsiteY7" fmla="*/ 590590 h 672613"/>
                  <a:gd name="connsiteX8" fmla="*/ 1676400 w 1676400"/>
                  <a:gd name="connsiteY8" fmla="*/ 469940 h 672613"/>
                  <a:gd name="connsiteX0" fmla="*/ 0 w 1676400"/>
                  <a:gd name="connsiteY0" fmla="*/ 609758 h 672731"/>
                  <a:gd name="connsiteX1" fmla="*/ 152400 w 1676400"/>
                  <a:gd name="connsiteY1" fmla="*/ 616108 h 672731"/>
                  <a:gd name="connsiteX2" fmla="*/ 374650 w 1676400"/>
                  <a:gd name="connsiteY2" fmla="*/ 6508 h 672731"/>
                  <a:gd name="connsiteX3" fmla="*/ 609600 w 1676400"/>
                  <a:gd name="connsiteY3" fmla="*/ 635158 h 672731"/>
                  <a:gd name="connsiteX4" fmla="*/ 882650 w 1676400"/>
                  <a:gd name="connsiteY4" fmla="*/ 158 h 672731"/>
                  <a:gd name="connsiteX5" fmla="*/ 1104900 w 1676400"/>
                  <a:gd name="connsiteY5" fmla="*/ 654208 h 672731"/>
                  <a:gd name="connsiteX6" fmla="*/ 1320800 w 1676400"/>
                  <a:gd name="connsiteY6" fmla="*/ 158 h 672731"/>
                  <a:gd name="connsiteX7" fmla="*/ 1524000 w 1676400"/>
                  <a:gd name="connsiteY7" fmla="*/ 590708 h 672731"/>
                  <a:gd name="connsiteX8" fmla="*/ 1676400 w 1676400"/>
                  <a:gd name="connsiteY8" fmla="*/ 470058 h 672731"/>
                  <a:gd name="connsiteX0" fmla="*/ 0 w 1676400"/>
                  <a:gd name="connsiteY0" fmla="*/ 609612 h 672585"/>
                  <a:gd name="connsiteX1" fmla="*/ 152400 w 1676400"/>
                  <a:gd name="connsiteY1" fmla="*/ 615962 h 672585"/>
                  <a:gd name="connsiteX2" fmla="*/ 374650 w 1676400"/>
                  <a:gd name="connsiteY2" fmla="*/ 6362 h 672585"/>
                  <a:gd name="connsiteX3" fmla="*/ 609600 w 1676400"/>
                  <a:gd name="connsiteY3" fmla="*/ 635012 h 672585"/>
                  <a:gd name="connsiteX4" fmla="*/ 882650 w 1676400"/>
                  <a:gd name="connsiteY4" fmla="*/ 12 h 672585"/>
                  <a:gd name="connsiteX5" fmla="*/ 1104900 w 1676400"/>
                  <a:gd name="connsiteY5" fmla="*/ 654062 h 672585"/>
                  <a:gd name="connsiteX6" fmla="*/ 1320800 w 1676400"/>
                  <a:gd name="connsiteY6" fmla="*/ 12 h 672585"/>
                  <a:gd name="connsiteX7" fmla="*/ 1549400 w 1676400"/>
                  <a:gd name="connsiteY7" fmla="*/ 641362 h 672585"/>
                  <a:gd name="connsiteX8" fmla="*/ 1676400 w 1676400"/>
                  <a:gd name="connsiteY8" fmla="*/ 469912 h 672585"/>
                  <a:gd name="connsiteX0" fmla="*/ 0 w 1689100"/>
                  <a:gd name="connsiteY0" fmla="*/ 514362 h 656564"/>
                  <a:gd name="connsiteX1" fmla="*/ 165100 w 1689100"/>
                  <a:gd name="connsiteY1" fmla="*/ 615962 h 656564"/>
                  <a:gd name="connsiteX2" fmla="*/ 387350 w 1689100"/>
                  <a:gd name="connsiteY2" fmla="*/ 6362 h 656564"/>
                  <a:gd name="connsiteX3" fmla="*/ 622300 w 1689100"/>
                  <a:gd name="connsiteY3" fmla="*/ 635012 h 656564"/>
                  <a:gd name="connsiteX4" fmla="*/ 895350 w 1689100"/>
                  <a:gd name="connsiteY4" fmla="*/ 12 h 656564"/>
                  <a:gd name="connsiteX5" fmla="*/ 1117600 w 1689100"/>
                  <a:gd name="connsiteY5" fmla="*/ 654062 h 656564"/>
                  <a:gd name="connsiteX6" fmla="*/ 1333500 w 1689100"/>
                  <a:gd name="connsiteY6" fmla="*/ 12 h 656564"/>
                  <a:gd name="connsiteX7" fmla="*/ 1562100 w 1689100"/>
                  <a:gd name="connsiteY7" fmla="*/ 641362 h 656564"/>
                  <a:gd name="connsiteX8" fmla="*/ 1689100 w 1689100"/>
                  <a:gd name="connsiteY8" fmla="*/ 469912 h 656564"/>
                  <a:gd name="connsiteX0" fmla="*/ 0 w 1689100"/>
                  <a:gd name="connsiteY0" fmla="*/ 514362 h 656564"/>
                  <a:gd name="connsiteX1" fmla="*/ 171450 w 1689100"/>
                  <a:gd name="connsiteY1" fmla="*/ 584212 h 656564"/>
                  <a:gd name="connsiteX2" fmla="*/ 387350 w 1689100"/>
                  <a:gd name="connsiteY2" fmla="*/ 6362 h 656564"/>
                  <a:gd name="connsiteX3" fmla="*/ 622300 w 1689100"/>
                  <a:gd name="connsiteY3" fmla="*/ 635012 h 656564"/>
                  <a:gd name="connsiteX4" fmla="*/ 895350 w 1689100"/>
                  <a:gd name="connsiteY4" fmla="*/ 12 h 656564"/>
                  <a:gd name="connsiteX5" fmla="*/ 1117600 w 1689100"/>
                  <a:gd name="connsiteY5" fmla="*/ 654062 h 656564"/>
                  <a:gd name="connsiteX6" fmla="*/ 1333500 w 1689100"/>
                  <a:gd name="connsiteY6" fmla="*/ 12 h 656564"/>
                  <a:gd name="connsiteX7" fmla="*/ 1562100 w 1689100"/>
                  <a:gd name="connsiteY7" fmla="*/ 641362 h 656564"/>
                  <a:gd name="connsiteX8" fmla="*/ 1689100 w 1689100"/>
                  <a:gd name="connsiteY8" fmla="*/ 469912 h 656564"/>
                  <a:gd name="connsiteX0" fmla="*/ 0 w 1689100"/>
                  <a:gd name="connsiteY0" fmla="*/ 527061 h 669263"/>
                  <a:gd name="connsiteX1" fmla="*/ 171450 w 1689100"/>
                  <a:gd name="connsiteY1" fmla="*/ 596911 h 669263"/>
                  <a:gd name="connsiteX2" fmla="*/ 387350 w 1689100"/>
                  <a:gd name="connsiteY2" fmla="*/ 19061 h 669263"/>
                  <a:gd name="connsiteX3" fmla="*/ 622300 w 1689100"/>
                  <a:gd name="connsiteY3" fmla="*/ 647711 h 669263"/>
                  <a:gd name="connsiteX4" fmla="*/ 844550 w 1689100"/>
                  <a:gd name="connsiteY4" fmla="*/ 11 h 669263"/>
                  <a:gd name="connsiteX5" fmla="*/ 1117600 w 1689100"/>
                  <a:gd name="connsiteY5" fmla="*/ 666761 h 669263"/>
                  <a:gd name="connsiteX6" fmla="*/ 1333500 w 1689100"/>
                  <a:gd name="connsiteY6" fmla="*/ 12711 h 669263"/>
                  <a:gd name="connsiteX7" fmla="*/ 1562100 w 1689100"/>
                  <a:gd name="connsiteY7" fmla="*/ 654061 h 669263"/>
                  <a:gd name="connsiteX8" fmla="*/ 1689100 w 1689100"/>
                  <a:gd name="connsiteY8" fmla="*/ 482611 h 669263"/>
                  <a:gd name="connsiteX0" fmla="*/ 0 w 1689100"/>
                  <a:gd name="connsiteY0" fmla="*/ 514356 h 656558"/>
                  <a:gd name="connsiteX1" fmla="*/ 171450 w 1689100"/>
                  <a:gd name="connsiteY1" fmla="*/ 584206 h 656558"/>
                  <a:gd name="connsiteX2" fmla="*/ 387350 w 1689100"/>
                  <a:gd name="connsiteY2" fmla="*/ 6356 h 656558"/>
                  <a:gd name="connsiteX3" fmla="*/ 622300 w 1689100"/>
                  <a:gd name="connsiteY3" fmla="*/ 635006 h 656558"/>
                  <a:gd name="connsiteX4" fmla="*/ 901700 w 1689100"/>
                  <a:gd name="connsiteY4" fmla="*/ 6356 h 656558"/>
                  <a:gd name="connsiteX5" fmla="*/ 1117600 w 1689100"/>
                  <a:gd name="connsiteY5" fmla="*/ 654056 h 656558"/>
                  <a:gd name="connsiteX6" fmla="*/ 1333500 w 1689100"/>
                  <a:gd name="connsiteY6" fmla="*/ 6 h 656558"/>
                  <a:gd name="connsiteX7" fmla="*/ 1562100 w 1689100"/>
                  <a:gd name="connsiteY7" fmla="*/ 641356 h 656558"/>
                  <a:gd name="connsiteX8" fmla="*/ 1689100 w 1689100"/>
                  <a:gd name="connsiteY8" fmla="*/ 469906 h 656558"/>
                  <a:gd name="connsiteX0" fmla="*/ 0 w 1689100"/>
                  <a:gd name="connsiteY0" fmla="*/ 514356 h 656558"/>
                  <a:gd name="connsiteX1" fmla="*/ 171450 w 1689100"/>
                  <a:gd name="connsiteY1" fmla="*/ 584206 h 656558"/>
                  <a:gd name="connsiteX2" fmla="*/ 387350 w 1689100"/>
                  <a:gd name="connsiteY2" fmla="*/ 6356 h 656558"/>
                  <a:gd name="connsiteX3" fmla="*/ 622300 w 1689100"/>
                  <a:gd name="connsiteY3" fmla="*/ 635006 h 656558"/>
                  <a:gd name="connsiteX4" fmla="*/ 889000 w 1689100"/>
                  <a:gd name="connsiteY4" fmla="*/ 3181 h 656558"/>
                  <a:gd name="connsiteX5" fmla="*/ 1117600 w 1689100"/>
                  <a:gd name="connsiteY5" fmla="*/ 654056 h 656558"/>
                  <a:gd name="connsiteX6" fmla="*/ 1333500 w 1689100"/>
                  <a:gd name="connsiteY6" fmla="*/ 6 h 656558"/>
                  <a:gd name="connsiteX7" fmla="*/ 1562100 w 1689100"/>
                  <a:gd name="connsiteY7" fmla="*/ 641356 h 656558"/>
                  <a:gd name="connsiteX8" fmla="*/ 1689100 w 1689100"/>
                  <a:gd name="connsiteY8" fmla="*/ 469906 h 656558"/>
                  <a:gd name="connsiteX0" fmla="*/ 0 w 1689100"/>
                  <a:gd name="connsiteY0" fmla="*/ 514351 h 656553"/>
                  <a:gd name="connsiteX1" fmla="*/ 171450 w 1689100"/>
                  <a:gd name="connsiteY1" fmla="*/ 584201 h 656553"/>
                  <a:gd name="connsiteX2" fmla="*/ 387350 w 1689100"/>
                  <a:gd name="connsiteY2" fmla="*/ 6351 h 656553"/>
                  <a:gd name="connsiteX3" fmla="*/ 622300 w 1689100"/>
                  <a:gd name="connsiteY3" fmla="*/ 635001 h 656553"/>
                  <a:gd name="connsiteX4" fmla="*/ 889000 w 1689100"/>
                  <a:gd name="connsiteY4" fmla="*/ 3176 h 656553"/>
                  <a:gd name="connsiteX5" fmla="*/ 1117600 w 1689100"/>
                  <a:gd name="connsiteY5" fmla="*/ 638176 h 656553"/>
                  <a:gd name="connsiteX6" fmla="*/ 1333500 w 1689100"/>
                  <a:gd name="connsiteY6" fmla="*/ 1 h 656553"/>
                  <a:gd name="connsiteX7" fmla="*/ 1562100 w 1689100"/>
                  <a:gd name="connsiteY7" fmla="*/ 641351 h 656553"/>
                  <a:gd name="connsiteX8" fmla="*/ 1689100 w 1689100"/>
                  <a:gd name="connsiteY8" fmla="*/ 469901 h 656553"/>
                  <a:gd name="connsiteX0" fmla="*/ 0 w 1689100"/>
                  <a:gd name="connsiteY0" fmla="*/ 514381 h 638206"/>
                  <a:gd name="connsiteX1" fmla="*/ 171450 w 1689100"/>
                  <a:gd name="connsiteY1" fmla="*/ 584231 h 638206"/>
                  <a:gd name="connsiteX2" fmla="*/ 387350 w 1689100"/>
                  <a:gd name="connsiteY2" fmla="*/ 6381 h 638206"/>
                  <a:gd name="connsiteX3" fmla="*/ 622300 w 1689100"/>
                  <a:gd name="connsiteY3" fmla="*/ 635031 h 638206"/>
                  <a:gd name="connsiteX4" fmla="*/ 889000 w 1689100"/>
                  <a:gd name="connsiteY4" fmla="*/ 3206 h 638206"/>
                  <a:gd name="connsiteX5" fmla="*/ 1117600 w 1689100"/>
                  <a:gd name="connsiteY5" fmla="*/ 638206 h 638206"/>
                  <a:gd name="connsiteX6" fmla="*/ 1333500 w 1689100"/>
                  <a:gd name="connsiteY6" fmla="*/ 31 h 638206"/>
                  <a:gd name="connsiteX7" fmla="*/ 1558925 w 1689100"/>
                  <a:gd name="connsiteY7" fmla="*/ 609631 h 638206"/>
                  <a:gd name="connsiteX8" fmla="*/ 1689100 w 1689100"/>
                  <a:gd name="connsiteY8" fmla="*/ 469931 h 638206"/>
                  <a:gd name="connsiteX0" fmla="*/ 0 w 1635125"/>
                  <a:gd name="connsiteY0" fmla="*/ 552481 h 638206"/>
                  <a:gd name="connsiteX1" fmla="*/ 117475 w 1635125"/>
                  <a:gd name="connsiteY1" fmla="*/ 584231 h 638206"/>
                  <a:gd name="connsiteX2" fmla="*/ 333375 w 1635125"/>
                  <a:gd name="connsiteY2" fmla="*/ 6381 h 638206"/>
                  <a:gd name="connsiteX3" fmla="*/ 568325 w 1635125"/>
                  <a:gd name="connsiteY3" fmla="*/ 635031 h 638206"/>
                  <a:gd name="connsiteX4" fmla="*/ 835025 w 1635125"/>
                  <a:gd name="connsiteY4" fmla="*/ 3206 h 638206"/>
                  <a:gd name="connsiteX5" fmla="*/ 1063625 w 1635125"/>
                  <a:gd name="connsiteY5" fmla="*/ 638206 h 638206"/>
                  <a:gd name="connsiteX6" fmla="*/ 1279525 w 1635125"/>
                  <a:gd name="connsiteY6" fmla="*/ 31 h 638206"/>
                  <a:gd name="connsiteX7" fmla="*/ 1504950 w 1635125"/>
                  <a:gd name="connsiteY7" fmla="*/ 609631 h 638206"/>
                  <a:gd name="connsiteX8" fmla="*/ 1635125 w 1635125"/>
                  <a:gd name="connsiteY8" fmla="*/ 469931 h 638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5125" h="638206">
                    <a:moveTo>
                      <a:pt x="0" y="552481"/>
                    </a:moveTo>
                    <a:cubicBezTo>
                      <a:pt x="44979" y="605927"/>
                      <a:pt x="61913" y="675248"/>
                      <a:pt x="117475" y="584231"/>
                    </a:cubicBezTo>
                    <a:cubicBezTo>
                      <a:pt x="173038" y="493214"/>
                      <a:pt x="258233" y="-2086"/>
                      <a:pt x="333375" y="6381"/>
                    </a:cubicBezTo>
                    <a:cubicBezTo>
                      <a:pt x="408517" y="14848"/>
                      <a:pt x="484717" y="635560"/>
                      <a:pt x="568325" y="635031"/>
                    </a:cubicBezTo>
                    <a:cubicBezTo>
                      <a:pt x="651933" y="634502"/>
                      <a:pt x="752475" y="2677"/>
                      <a:pt x="835025" y="3206"/>
                    </a:cubicBezTo>
                    <a:cubicBezTo>
                      <a:pt x="917575" y="3735"/>
                      <a:pt x="989542" y="638735"/>
                      <a:pt x="1063625" y="638206"/>
                    </a:cubicBezTo>
                    <a:cubicBezTo>
                      <a:pt x="1137708" y="637677"/>
                      <a:pt x="1205971" y="4793"/>
                      <a:pt x="1279525" y="31"/>
                    </a:cubicBezTo>
                    <a:cubicBezTo>
                      <a:pt x="1353079" y="-4731"/>
                      <a:pt x="1445683" y="531314"/>
                      <a:pt x="1504950" y="609631"/>
                    </a:cubicBezTo>
                    <a:cubicBezTo>
                      <a:pt x="1564217" y="687948"/>
                      <a:pt x="1635125" y="469931"/>
                      <a:pt x="1635125" y="469931"/>
                    </a:cubicBezTo>
                  </a:path>
                </a:pathLst>
              </a:cu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3276600" y="1485900"/>
                <a:ext cx="88900" cy="6667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3540125" y="866775"/>
                <a:ext cx="88900" cy="6667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3778250" y="1504950"/>
                <a:ext cx="88900" cy="6667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3990975" y="866775"/>
                <a:ext cx="88900" cy="6667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58" name="Oval 157"/>
              <p:cNvSpPr/>
              <p:nvPr/>
            </p:nvSpPr>
            <p:spPr>
              <a:xfrm>
                <a:off x="3028950" y="866775"/>
                <a:ext cx="88900" cy="6667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2778125" y="1479550"/>
                <a:ext cx="88900" cy="6667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4254500" y="1501775"/>
                <a:ext cx="88900" cy="6667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316383" y="539234"/>
              <a:ext cx="19778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Accelerating bunches</a:t>
              </a:r>
              <a:endParaRPr kumimoji="1"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3384042" y="1606034"/>
              <a:ext cx="198222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Decelerating bunches</a:t>
              </a:r>
              <a:endParaRPr kumimoji="1"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</p:grpSp>
      <p:pic>
        <p:nvPicPr>
          <p:cNvPr id="169" name="Picture 168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900" y="101600"/>
            <a:ext cx="1822450" cy="167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" name="Rectangle 150"/>
          <p:cNvSpPr/>
          <p:nvPr/>
        </p:nvSpPr>
        <p:spPr>
          <a:xfrm>
            <a:off x="7893050" y="1111250"/>
            <a:ext cx="520700" cy="412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7289800" y="374650"/>
            <a:ext cx="469900" cy="120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1" name="Rectangle 170"/>
          <p:cNvSpPr/>
          <p:nvPr/>
        </p:nvSpPr>
        <p:spPr>
          <a:xfrm rot="17100000">
            <a:off x="6773948" y="854088"/>
            <a:ext cx="989873" cy="52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7051675" y="1317625"/>
            <a:ext cx="66675" cy="241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3" name="Rectangle 172"/>
          <p:cNvSpPr/>
          <p:nvPr/>
        </p:nvSpPr>
        <p:spPr>
          <a:xfrm rot="1500000">
            <a:off x="7103548" y="1276931"/>
            <a:ext cx="45719" cy="133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" name="Rectangle 173"/>
          <p:cNvSpPr/>
          <p:nvPr/>
        </p:nvSpPr>
        <p:spPr>
          <a:xfrm>
            <a:off x="469900" y="1016000"/>
            <a:ext cx="520700" cy="412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5" name="Rectangle 174"/>
          <p:cNvSpPr/>
          <p:nvPr/>
        </p:nvSpPr>
        <p:spPr>
          <a:xfrm>
            <a:off x="863600" y="0"/>
            <a:ext cx="552450" cy="22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9" name="Group 108"/>
          <p:cNvGrpSpPr>
            <a:grpSpLocks noChangeAspect="1"/>
          </p:cNvGrpSpPr>
          <p:nvPr/>
        </p:nvGrpSpPr>
        <p:grpSpPr>
          <a:xfrm>
            <a:off x="2351088" y="6028857"/>
            <a:ext cx="4572000" cy="764210"/>
            <a:chOff x="209550" y="3657600"/>
            <a:chExt cx="8756650" cy="1463675"/>
          </a:xfrm>
        </p:grpSpPr>
        <p:pic>
          <p:nvPicPr>
            <p:cNvPr id="120" name="Picture 9" descr="1386g00001-fpc_end_view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0" y="3668712"/>
              <a:ext cx="1446213" cy="1452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3" name="Picture 11" descr="1386g00001-pu_end_view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5863" y="3662362"/>
              <a:ext cx="1430337" cy="1427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4" name="Picture 14" descr="1386g00001-side_view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3388" y="3657600"/>
              <a:ext cx="5786437" cy="1444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8" name="TextBox 127"/>
          <p:cNvSpPr txBox="1"/>
          <p:nvPr/>
        </p:nvSpPr>
        <p:spPr>
          <a:xfrm>
            <a:off x="64674" y="5778986"/>
            <a:ext cx="206892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</a:rPr>
              <a:t>Vladimir </a:t>
            </a:r>
            <a:r>
              <a:rPr lang="en-US" sz="1200" dirty="0" err="1" smtClean="0">
                <a:solidFill>
                  <a:prstClr val="black"/>
                </a:solidFill>
              </a:rPr>
              <a:t>Litvinenko</a:t>
            </a:r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en-US" sz="1200" dirty="0">
                <a:solidFill>
                  <a:prstClr val="black"/>
                </a:solidFill>
              </a:rPr>
              <a:t>(BNL</a:t>
            </a:r>
            <a:r>
              <a:rPr lang="en-US" sz="1200" dirty="0" smtClean="0">
                <a:solidFill>
                  <a:prstClr val="black"/>
                </a:solidFill>
              </a:rPr>
              <a:t>)</a:t>
            </a:r>
          </a:p>
          <a:p>
            <a:r>
              <a:rPr lang="en-US" sz="1200" dirty="0" smtClean="0">
                <a:solidFill>
                  <a:prstClr val="black"/>
                </a:solidFill>
              </a:rPr>
              <a:t>  </a:t>
            </a:r>
            <a:r>
              <a:rPr lang="en-US" sz="1200" b="1" dirty="0" smtClean="0">
                <a:solidFill>
                  <a:prstClr val="black"/>
                </a:solidFill>
              </a:rPr>
              <a:t>Brookhaven Lecture</a:t>
            </a:r>
            <a:r>
              <a:rPr lang="en-US" sz="1200" dirty="0" smtClean="0">
                <a:solidFill>
                  <a:prstClr val="black"/>
                </a:solidFill>
              </a:rPr>
              <a:t> </a:t>
            </a:r>
          </a:p>
          <a:p>
            <a:r>
              <a:rPr lang="en-US" sz="1200" dirty="0" smtClean="0">
                <a:solidFill>
                  <a:prstClr val="black"/>
                </a:solidFill>
              </a:rPr>
              <a:t>14th </a:t>
            </a:r>
            <a:r>
              <a:rPr lang="en-US" sz="1200" dirty="0">
                <a:solidFill>
                  <a:prstClr val="black"/>
                </a:solidFill>
              </a:rPr>
              <a:t>of </a:t>
            </a:r>
            <a:r>
              <a:rPr lang="en-US" sz="1200" dirty="0" smtClean="0">
                <a:solidFill>
                  <a:prstClr val="black"/>
                </a:solidFill>
              </a:rPr>
              <a:t>November </a:t>
            </a:r>
            <a:r>
              <a:rPr lang="en-US" sz="1200" dirty="0">
                <a:solidFill>
                  <a:prstClr val="black"/>
                </a:solidFill>
              </a:rPr>
              <a:t>2012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23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8" name="Group 88"/>
          <p:cNvGrpSpPr/>
          <p:nvPr/>
        </p:nvGrpSpPr>
        <p:grpSpPr>
          <a:xfrm>
            <a:off x="-3975199" y="-469495"/>
            <a:ext cx="12935327" cy="9499600"/>
            <a:chOff x="-4007227" y="-473053"/>
            <a:chExt cx="12935327" cy="9499600"/>
          </a:xfrm>
        </p:grpSpPr>
        <p:sp>
          <p:nvSpPr>
            <p:cNvPr id="9" name="Arc 8"/>
            <p:cNvSpPr/>
            <p:nvPr/>
          </p:nvSpPr>
          <p:spPr>
            <a:xfrm rot="20649573">
              <a:off x="630826" y="1575280"/>
              <a:ext cx="5612451" cy="5402934"/>
            </a:xfrm>
            <a:prstGeom prst="arc">
              <a:avLst>
                <a:gd name="adj1" fmla="val 21546500"/>
                <a:gd name="adj2" fmla="val 267684"/>
              </a:avLst>
            </a:prstGeom>
            <a:ln w="15875">
              <a:solidFill>
                <a:srgbClr val="000090"/>
              </a:solidFill>
              <a:headEnd type="stealth" w="sm" len="sm"/>
              <a:tailEnd type="stealth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10" name="Group 84"/>
            <p:cNvGrpSpPr/>
            <p:nvPr/>
          </p:nvGrpSpPr>
          <p:grpSpPr>
            <a:xfrm>
              <a:off x="1" y="1420733"/>
              <a:ext cx="8928099" cy="5402934"/>
              <a:chOff x="1" y="1420733"/>
              <a:chExt cx="8928099" cy="5402934"/>
            </a:xfrm>
          </p:grpSpPr>
          <p:sp>
            <p:nvSpPr>
              <p:cNvPr id="12" name="Isosceles Triangle 11"/>
              <p:cNvSpPr/>
              <p:nvPr/>
            </p:nvSpPr>
            <p:spPr>
              <a:xfrm rot="15402376" flipH="1">
                <a:off x="2269088" y="2522568"/>
                <a:ext cx="156044" cy="3651244"/>
              </a:xfrm>
              <a:prstGeom prst="triangle">
                <a:avLst/>
              </a:prstGeom>
              <a:solidFill>
                <a:srgbClr val="0000FF">
                  <a:alpha val="8000"/>
                </a:srgbClr>
              </a:solidFill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5536032" y="2069004"/>
                <a:ext cx="494247" cy="3414185"/>
              </a:xfrm>
              <a:prstGeom prst="rect">
                <a:avLst/>
              </a:prstGeom>
              <a:solidFill>
                <a:srgbClr val="0000FF">
                  <a:alpha val="9000"/>
                </a:srgbClr>
              </a:solidFill>
              <a:ln w="2540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 rot="21144043">
                <a:off x="5522783" y="3450414"/>
                <a:ext cx="511843" cy="566399"/>
              </a:xfrm>
              <a:prstGeom prst="rect">
                <a:avLst/>
              </a:prstGeom>
              <a:solidFill>
                <a:srgbClr val="0000FF">
                  <a:alpha val="9000"/>
                </a:srgbClr>
              </a:solidFill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122515" y="2210710"/>
                <a:ext cx="696532" cy="3446087"/>
              </a:xfrm>
              <a:prstGeom prst="rect">
                <a:avLst/>
              </a:prstGeom>
              <a:solidFill>
                <a:srgbClr val="0000FF">
                  <a:alpha val="9000"/>
                </a:srgbClr>
              </a:solidFill>
              <a:ln w="2540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Trapezoid 15"/>
              <p:cNvSpPr/>
              <p:nvPr/>
            </p:nvSpPr>
            <p:spPr>
              <a:xfrm rot="10612444">
                <a:off x="6210317" y="2062006"/>
                <a:ext cx="1776858" cy="2876236"/>
              </a:xfrm>
              <a:prstGeom prst="trapezoid">
                <a:avLst>
                  <a:gd name="adj" fmla="val 10764"/>
                </a:avLst>
              </a:prstGeom>
              <a:solidFill>
                <a:srgbClr val="0000FF">
                  <a:alpha val="13000"/>
                </a:srgbClr>
              </a:solidFill>
              <a:ln w="15875"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Isosceles Triangle 16"/>
              <p:cNvSpPr/>
              <p:nvPr/>
            </p:nvSpPr>
            <p:spPr>
              <a:xfrm rot="15685783" flipH="1">
                <a:off x="3172476" y="1344057"/>
                <a:ext cx="218188" cy="5579455"/>
              </a:xfrm>
              <a:prstGeom prst="triangle">
                <a:avLst/>
              </a:prstGeom>
              <a:solidFill>
                <a:srgbClr val="0000FF">
                  <a:alpha val="8000"/>
                </a:srgbClr>
              </a:solidFill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8733152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>
                <a:off x="1" y="4418658"/>
                <a:ext cx="8928099" cy="1588"/>
              </a:xfrm>
              <a:prstGeom prst="line">
                <a:avLst/>
              </a:prstGeom>
              <a:ln w="15875">
                <a:solidFill>
                  <a:srgbClr val="00009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>
                <a:stCxn id="12" idx="0"/>
              </p:cNvCxnSpPr>
              <p:nvPr/>
            </p:nvCxnSpPr>
            <p:spPr>
              <a:xfrm rot="10800000" flipH="1">
                <a:off x="570406" y="3429640"/>
                <a:ext cx="5738077" cy="1338340"/>
              </a:xfrm>
              <a:prstGeom prst="line">
                <a:avLst/>
              </a:prstGeom>
              <a:ln w="15875">
                <a:solidFill>
                  <a:srgbClr val="00009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Oval 20"/>
              <p:cNvSpPr/>
              <p:nvPr/>
            </p:nvSpPr>
            <p:spPr>
              <a:xfrm>
                <a:off x="1434190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916598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409329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890652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3384469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3876073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360152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832424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5319537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5822589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6315193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6817829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7310332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7783734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439993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934397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1339572" y="4701032"/>
                <a:ext cx="342674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2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294171" y="4701032"/>
                <a:ext cx="307333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4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287244" y="4701400"/>
                <a:ext cx="330290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6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256508" y="4706092"/>
                <a:ext cx="309137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8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1" name="Straight Connector 40"/>
              <p:cNvCxnSpPr>
                <a:stCxn id="103" idx="0"/>
                <a:endCxn id="103" idx="2"/>
              </p:cNvCxnSpPr>
              <p:nvPr/>
            </p:nvCxnSpPr>
            <p:spPr>
              <a:xfrm rot="16200000" flipH="1">
                <a:off x="1419350" y="4107156"/>
                <a:ext cx="3436721" cy="1588"/>
              </a:xfrm>
              <a:prstGeom prst="line">
                <a:avLst/>
              </a:prstGeom>
              <a:ln w="15875">
                <a:solidFill>
                  <a:srgbClr val="00009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Left Brace 41"/>
              <p:cNvSpPr/>
              <p:nvPr/>
            </p:nvSpPr>
            <p:spPr>
              <a:xfrm rot="9886621">
                <a:off x="4159227" y="3833111"/>
                <a:ext cx="116135" cy="148603"/>
              </a:xfrm>
              <a:prstGeom prst="leftBrace">
                <a:avLst>
                  <a:gd name="adj1" fmla="val 31380"/>
                  <a:gd name="adj2" fmla="val 56542"/>
                </a:avLst>
              </a:prstGeom>
              <a:ln w="15875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Parallelogram 42"/>
              <p:cNvSpPr/>
              <p:nvPr/>
            </p:nvSpPr>
            <p:spPr>
              <a:xfrm rot="16200000">
                <a:off x="4425855" y="4070096"/>
                <a:ext cx="91440" cy="694944"/>
              </a:xfrm>
              <a:prstGeom prst="parallelogram">
                <a:avLst>
                  <a:gd name="adj" fmla="val 0"/>
                </a:avLst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Parallelogram 43"/>
              <p:cNvSpPr/>
              <p:nvPr/>
            </p:nvSpPr>
            <p:spPr>
              <a:xfrm rot="16200000">
                <a:off x="5732628" y="4175086"/>
                <a:ext cx="100584" cy="493776"/>
              </a:xfrm>
              <a:prstGeom prst="parallelogram">
                <a:avLst>
                  <a:gd name="adj" fmla="val 4171"/>
                </a:avLst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2986807" y="4167513"/>
                <a:ext cx="78228" cy="45719"/>
              </a:xfrm>
              <a:prstGeom prst="ellipse">
                <a:avLst/>
              </a:prstGeom>
              <a:noFill/>
              <a:ln w="15875">
                <a:solidFill>
                  <a:srgbClr val="00009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6" name="Straight Arrow Connector 45"/>
              <p:cNvCxnSpPr/>
              <p:nvPr/>
            </p:nvCxnSpPr>
            <p:spPr>
              <a:xfrm>
                <a:off x="3549087" y="2964050"/>
                <a:ext cx="575015" cy="1588"/>
              </a:xfrm>
              <a:prstGeom prst="straightConnector1">
                <a:avLst/>
              </a:prstGeom>
              <a:ln w="15875">
                <a:solidFill>
                  <a:srgbClr val="000090"/>
                </a:solidFill>
                <a:headEnd type="stealth" w="med" len="sm"/>
                <a:tailEnd type="stealth" w="med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/>
              <p:cNvSpPr txBox="1"/>
              <p:nvPr/>
            </p:nvSpPr>
            <p:spPr>
              <a:xfrm>
                <a:off x="4125755" y="1933711"/>
                <a:ext cx="784897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1.512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6182258" y="4702362"/>
                <a:ext cx="377453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12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178520" y="4705411"/>
                <a:ext cx="340360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14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 rot="21006250">
                <a:off x="5263988" y="3049262"/>
                <a:ext cx="1227050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D=120 mm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1" name="Straight Arrow Connector 50"/>
              <p:cNvCxnSpPr/>
              <p:nvPr/>
            </p:nvCxnSpPr>
            <p:spPr>
              <a:xfrm flipV="1">
                <a:off x="439993" y="3772071"/>
                <a:ext cx="2675459" cy="241396"/>
              </a:xfrm>
              <a:prstGeom prst="straightConnector1">
                <a:avLst/>
              </a:prstGeom>
              <a:ln w="6350">
                <a:solidFill>
                  <a:srgbClr val="000090"/>
                </a:solidFill>
                <a:headEnd type="stealth" w="lg" len="lg"/>
                <a:tailEnd type="stealth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Arc 51"/>
              <p:cNvSpPr/>
              <p:nvPr/>
            </p:nvSpPr>
            <p:spPr>
              <a:xfrm rot="21265460">
                <a:off x="597444" y="1420733"/>
                <a:ext cx="5620677" cy="5402934"/>
              </a:xfrm>
              <a:prstGeom prst="arc">
                <a:avLst>
                  <a:gd name="adj1" fmla="val 21429009"/>
                  <a:gd name="adj2" fmla="val 54526"/>
                </a:avLst>
              </a:prstGeom>
              <a:ln w="15875">
                <a:solidFill>
                  <a:srgbClr val="000090"/>
                </a:solidFill>
                <a:headEnd type="triangle" w="sm" len="sm"/>
                <a:tailEnd type="none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 rot="21294526">
                <a:off x="1525047" y="3627780"/>
                <a:ext cx="693219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5.475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8255806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8124420" y="4706092"/>
                <a:ext cx="340658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16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215979" y="4558264"/>
                <a:ext cx="302937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IP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 rot="16200000" flipV="1">
                <a:off x="159189" y="4099521"/>
                <a:ext cx="598897" cy="39376"/>
              </a:xfrm>
              <a:prstGeom prst="line">
                <a:avLst/>
              </a:prstGeom>
              <a:ln w="6350">
                <a:solidFill>
                  <a:srgbClr val="00009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/>
              <p:cNvCxnSpPr/>
              <p:nvPr/>
            </p:nvCxnSpPr>
            <p:spPr>
              <a:xfrm>
                <a:off x="478329" y="5206190"/>
                <a:ext cx="2215587" cy="1588"/>
              </a:xfrm>
              <a:prstGeom prst="straightConnector1">
                <a:avLst/>
              </a:prstGeom>
              <a:ln w="6350">
                <a:solidFill>
                  <a:srgbClr val="000090"/>
                </a:solidFill>
                <a:headEnd type="stealth" w="lg" len="lg"/>
                <a:tailEnd type="stealth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Box 58"/>
              <p:cNvSpPr txBox="1"/>
              <p:nvPr/>
            </p:nvSpPr>
            <p:spPr>
              <a:xfrm>
                <a:off x="1204807" y="4974970"/>
                <a:ext cx="615222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4.50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6238490" y="4013466"/>
                <a:ext cx="860257" cy="276999"/>
              </a:xfrm>
              <a:prstGeom prst="rect">
                <a:avLst/>
              </a:prstGeom>
              <a:ln w="1587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  <a:latin typeface="Symbol"/>
                  </a:rPr>
                  <a:t>q</a:t>
                </a:r>
                <a:r>
                  <a:rPr lang="en-US" sz="1200" dirty="0" smtClean="0">
                    <a:solidFill>
                      <a:prstClr val="black"/>
                    </a:solidFill>
                  </a:rPr>
                  <a:t>=10 mrad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20851265">
                <a:off x="4682796" y="3307302"/>
                <a:ext cx="941684" cy="461665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p</a:t>
                </a:r>
                <a:r>
                  <a:rPr lang="en-US" sz="2400" baseline="-25000" dirty="0" smtClean="0">
                    <a:solidFill>
                      <a:srgbClr val="FF0000"/>
                    </a:solidFill>
                  </a:rPr>
                  <a:t>c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/2.5</a:t>
                </a:r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20942323">
                <a:off x="3478819" y="3526493"/>
                <a:ext cx="1119642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1.9 cm (p</a:t>
                </a:r>
                <a:r>
                  <a:rPr lang="en-US" sz="1200" baseline="-25000" dirty="0" smtClean="0">
                    <a:solidFill>
                      <a:prstClr val="black"/>
                    </a:solidFill>
                  </a:rPr>
                  <a:t>o</a:t>
                </a:r>
                <a:r>
                  <a:rPr lang="en-US" sz="1200" dirty="0" smtClean="0">
                    <a:solidFill>
                      <a:prstClr val="black"/>
                    </a:solidFill>
                  </a:rPr>
                  <a:t>/2.5)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3" name="Straight Connector 62"/>
              <p:cNvCxnSpPr/>
              <p:nvPr/>
            </p:nvCxnSpPr>
            <p:spPr>
              <a:xfrm flipV="1">
                <a:off x="3138505" y="3291867"/>
                <a:ext cx="5789595" cy="892548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>
                <a:stCxn id="35" idx="6"/>
              </p:cNvCxnSpPr>
              <p:nvPr/>
            </p:nvCxnSpPr>
            <p:spPr>
              <a:xfrm flipV="1">
                <a:off x="518221" y="3659828"/>
                <a:ext cx="8214931" cy="758830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 rot="21435335">
                <a:off x="7821734" y="3554203"/>
                <a:ext cx="682248" cy="461665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ZDC</a:t>
                </a:r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 rot="21039488">
                <a:off x="6182005" y="3361624"/>
                <a:ext cx="860257" cy="276999"/>
              </a:xfrm>
              <a:prstGeom prst="rect">
                <a:avLst/>
              </a:prstGeom>
              <a:ln w="1587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  <a:latin typeface="Symbol"/>
                  </a:rPr>
                  <a:t>q</a:t>
                </a:r>
                <a:r>
                  <a:rPr lang="en-US" sz="1200" dirty="0" smtClean="0">
                    <a:solidFill>
                      <a:prstClr val="black"/>
                    </a:solidFill>
                  </a:rPr>
                  <a:t>=10 mrad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 rot="21222465">
                <a:off x="6115278" y="3550418"/>
                <a:ext cx="932993" cy="276999"/>
              </a:xfrm>
              <a:prstGeom prst="rect">
                <a:avLst/>
              </a:prstGeom>
              <a:ln w="1587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  <a:latin typeface="Symbol"/>
                  </a:rPr>
                  <a:t>q</a:t>
                </a:r>
                <a:r>
                  <a:rPr lang="en-US" sz="1200" dirty="0" smtClean="0">
                    <a:solidFill>
                      <a:prstClr val="black"/>
                    </a:solidFill>
                  </a:rPr>
                  <a:t>=3.5 mrad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8" name="Straight Arrow Connector 67"/>
              <p:cNvCxnSpPr/>
              <p:nvPr/>
            </p:nvCxnSpPr>
            <p:spPr>
              <a:xfrm>
                <a:off x="4819047" y="2979042"/>
                <a:ext cx="728731" cy="3478"/>
              </a:xfrm>
              <a:prstGeom prst="straightConnector1">
                <a:avLst/>
              </a:prstGeom>
              <a:ln w="15875">
                <a:solidFill>
                  <a:srgbClr val="000090"/>
                </a:solidFill>
                <a:headEnd type="stealth" w="med" len="sm"/>
                <a:tailEnd type="stealth" w="med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4879848" y="2701424"/>
                <a:ext cx="577434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1.53m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5487579" y="1795211"/>
                <a:ext cx="629029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0.81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2799834" y="2112591"/>
                <a:ext cx="677341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1.95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3510068" y="2685463"/>
                <a:ext cx="732009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0.993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6308484" y="5382736"/>
                <a:ext cx="580864" cy="544989"/>
              </a:xfrm>
              <a:prstGeom prst="ellipse">
                <a:avLst/>
              </a:prstGeom>
              <a:noFill/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6516219" y="5575522"/>
                <a:ext cx="152400" cy="199648"/>
              </a:xfrm>
              <a:prstGeom prst="ellipse">
                <a:avLst/>
              </a:prstGeom>
              <a:noFill/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6668619" y="5575522"/>
                <a:ext cx="220729" cy="199648"/>
              </a:xfrm>
              <a:prstGeom prst="ellipse">
                <a:avLst/>
              </a:prstGeom>
              <a:noFill/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>
                <a:off x="6042025" y="5675346"/>
                <a:ext cx="1036999" cy="1588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6200000" flipH="1">
                <a:off x="5983286" y="5576888"/>
                <a:ext cx="1196978" cy="2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77"/>
              <p:cNvSpPr txBox="1"/>
              <p:nvPr/>
            </p:nvSpPr>
            <p:spPr>
              <a:xfrm>
                <a:off x="6817829" y="5405838"/>
                <a:ext cx="748923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neutrons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223893" y="5206190"/>
                <a:ext cx="538729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beam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0" name="Straight Arrow Connector 79"/>
              <p:cNvCxnSpPr/>
              <p:nvPr/>
            </p:nvCxnSpPr>
            <p:spPr>
              <a:xfrm rot="16200000" flipV="1">
                <a:off x="5569624" y="4440699"/>
                <a:ext cx="1430961" cy="364393"/>
              </a:xfrm>
              <a:prstGeom prst="straightConnector1">
                <a:avLst/>
              </a:prstGeom>
              <a:ln w="15875"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/>
              <p:cNvSpPr txBox="1"/>
              <p:nvPr/>
            </p:nvSpPr>
            <p:spPr>
              <a:xfrm>
                <a:off x="5902694" y="6175378"/>
                <a:ext cx="1227050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D=120 mm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180052" y="4697971"/>
                <a:ext cx="361471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10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3" name="Straight Connector 82"/>
              <p:cNvCxnSpPr/>
              <p:nvPr/>
            </p:nvCxnSpPr>
            <p:spPr>
              <a:xfrm rot="16200000" flipH="1">
                <a:off x="5283401" y="3299164"/>
                <a:ext cx="3630691" cy="186537"/>
              </a:xfrm>
              <a:prstGeom prst="line">
                <a:avLst/>
              </a:prstGeom>
              <a:ln w="15875">
                <a:solidFill>
                  <a:srgbClr val="00009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Isosceles Triangle 83"/>
              <p:cNvSpPr/>
              <p:nvPr/>
            </p:nvSpPr>
            <p:spPr>
              <a:xfrm rot="15880729" flipH="1">
                <a:off x="4094236" y="354006"/>
                <a:ext cx="188758" cy="7435114"/>
              </a:xfrm>
              <a:prstGeom prst="triangle">
                <a:avLst/>
              </a:prstGeom>
              <a:solidFill>
                <a:srgbClr val="0000FF">
                  <a:alpha val="8000"/>
                </a:srgbClr>
              </a:solidFill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Arc 10"/>
            <p:cNvSpPr/>
            <p:nvPr/>
          </p:nvSpPr>
          <p:spPr>
            <a:xfrm>
              <a:off x="-4007227" y="-473053"/>
              <a:ext cx="10231120" cy="9499600"/>
            </a:xfrm>
            <a:prstGeom prst="arc">
              <a:avLst>
                <a:gd name="adj1" fmla="val 21335530"/>
                <a:gd name="adj2" fmla="val 98066"/>
              </a:avLst>
            </a:prstGeom>
            <a:ln w="15875">
              <a:solidFill>
                <a:srgbClr val="000090"/>
              </a:solidFill>
              <a:headEnd type="stealth" w="sm" len="sm"/>
              <a:tailEnd type="stealth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90"/>
                </a:solidFill>
                <a:latin typeface="Arial"/>
                <a:cs typeface="Arial"/>
              </a:rPr>
              <a:t>IP configuration for eRHIC</a:t>
            </a:r>
            <a:endParaRPr lang="en-US" sz="2800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88" name="Arc 87"/>
          <p:cNvSpPr/>
          <p:nvPr/>
        </p:nvSpPr>
        <p:spPr>
          <a:xfrm rot="20649573">
            <a:off x="3218791" y="948201"/>
            <a:ext cx="5686090" cy="5402934"/>
          </a:xfrm>
          <a:prstGeom prst="arc">
            <a:avLst>
              <a:gd name="adj1" fmla="val 516703"/>
              <a:gd name="adj2" fmla="val 743298"/>
            </a:avLst>
          </a:prstGeom>
          <a:ln w="6350">
            <a:solidFill>
              <a:srgbClr val="000090"/>
            </a:solidFill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0" name="Arc 89"/>
          <p:cNvSpPr/>
          <p:nvPr/>
        </p:nvSpPr>
        <p:spPr>
          <a:xfrm>
            <a:off x="-40488" y="-1322519"/>
            <a:ext cx="3690050" cy="3194539"/>
          </a:xfrm>
          <a:prstGeom prst="arc">
            <a:avLst>
              <a:gd name="adj1" fmla="val 5370445"/>
              <a:gd name="adj2" fmla="val 10007025"/>
            </a:avLst>
          </a:prstGeom>
          <a:ln w="28575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1" name="Arc 90"/>
          <p:cNvSpPr/>
          <p:nvPr/>
        </p:nvSpPr>
        <p:spPr>
          <a:xfrm>
            <a:off x="1119411" y="-1325240"/>
            <a:ext cx="3690050" cy="3194539"/>
          </a:xfrm>
          <a:prstGeom prst="arc">
            <a:avLst>
              <a:gd name="adj1" fmla="val 851384"/>
              <a:gd name="adj2" fmla="val 5393146"/>
            </a:avLst>
          </a:prstGeom>
          <a:ln w="28575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2" name="Arc 91"/>
          <p:cNvSpPr/>
          <p:nvPr/>
        </p:nvSpPr>
        <p:spPr>
          <a:xfrm>
            <a:off x="62523" y="-1498365"/>
            <a:ext cx="3554177" cy="3194539"/>
          </a:xfrm>
          <a:prstGeom prst="arc">
            <a:avLst>
              <a:gd name="adj1" fmla="val 5412500"/>
              <a:gd name="adj2" fmla="val 9589905"/>
            </a:avLst>
          </a:prstGeom>
          <a:ln w="28575" cmpd="sng">
            <a:solidFill>
              <a:srgbClr val="FF66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3" name="Arc 92"/>
          <p:cNvSpPr/>
          <p:nvPr/>
        </p:nvSpPr>
        <p:spPr>
          <a:xfrm>
            <a:off x="1296899" y="-1236654"/>
            <a:ext cx="3349712" cy="2932828"/>
          </a:xfrm>
          <a:prstGeom prst="arc">
            <a:avLst>
              <a:gd name="adj1" fmla="val 1010569"/>
              <a:gd name="adj2" fmla="val 5411161"/>
            </a:avLst>
          </a:prstGeom>
          <a:ln w="28575" cmpd="sng">
            <a:solidFill>
              <a:srgbClr val="0000FF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 rot="1686190">
            <a:off x="302631" y="932564"/>
            <a:ext cx="1390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Protons/Ions</a:t>
            </a:r>
            <a:endParaRPr lang="en-US" dirty="0">
              <a:solidFill>
                <a:srgbClr val="FF6600"/>
              </a:solidFill>
            </a:endParaRPr>
          </a:p>
        </p:txBody>
      </p:sp>
      <p:cxnSp>
        <p:nvCxnSpPr>
          <p:cNvPr id="95" name="Straight Arrow Connector 94"/>
          <p:cNvCxnSpPr>
            <a:stCxn id="94" idx="3"/>
          </p:cNvCxnSpPr>
          <p:nvPr/>
        </p:nvCxnSpPr>
        <p:spPr>
          <a:xfrm>
            <a:off x="1611230" y="1444752"/>
            <a:ext cx="337396" cy="135893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 rot="19648675">
            <a:off x="3280826" y="799635"/>
            <a:ext cx="1052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electrons</a:t>
            </a:r>
            <a:endParaRPr lang="en-US" dirty="0">
              <a:solidFill>
                <a:srgbClr val="0000FF"/>
              </a:solidFill>
            </a:endParaRPr>
          </a:p>
        </p:txBody>
      </p:sp>
      <p:cxnSp>
        <p:nvCxnSpPr>
          <p:cNvPr id="97" name="Straight Arrow Connector 96"/>
          <p:cNvCxnSpPr/>
          <p:nvPr/>
        </p:nvCxnSpPr>
        <p:spPr>
          <a:xfrm flipH="1">
            <a:off x="2633532" y="1402446"/>
            <a:ext cx="542398" cy="178199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2409607" y="1211914"/>
            <a:ext cx="0" cy="1320212"/>
          </a:xfrm>
          <a:prstGeom prst="line">
            <a:avLst/>
          </a:prstGeom>
          <a:ln w="3175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2286000" y="1303989"/>
            <a:ext cx="0" cy="1320212"/>
          </a:xfrm>
          <a:prstGeom prst="line">
            <a:avLst/>
          </a:prstGeom>
          <a:ln w="3175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2743200" y="1368809"/>
            <a:ext cx="0" cy="1320212"/>
          </a:xfrm>
          <a:prstGeom prst="line">
            <a:avLst/>
          </a:prstGeom>
          <a:ln w="3175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510357" y="1696165"/>
            <a:ext cx="8623527" cy="4152143"/>
            <a:chOff x="510357" y="1696165"/>
            <a:chExt cx="8623527" cy="4152143"/>
          </a:xfrm>
        </p:grpSpPr>
        <p:cxnSp>
          <p:nvCxnSpPr>
            <p:cNvPr id="102" name="Straight Connector 101"/>
            <p:cNvCxnSpPr>
              <a:stCxn id="90" idx="0"/>
              <a:endCxn id="93" idx="2"/>
            </p:cNvCxnSpPr>
            <p:nvPr/>
          </p:nvCxnSpPr>
          <p:spPr>
            <a:xfrm flipV="1">
              <a:off x="1818269" y="1696168"/>
              <a:ext cx="1148725" cy="175808"/>
            </a:xfrm>
            <a:prstGeom prst="line">
              <a:avLst/>
            </a:prstGeom>
            <a:ln w="28575" cmpd="sng">
              <a:solidFill>
                <a:srgbClr val="00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2726335" y="2388796"/>
              <a:ext cx="854780" cy="3436721"/>
            </a:xfrm>
            <a:prstGeom prst="rect">
              <a:avLst/>
            </a:prstGeom>
            <a:solidFill>
              <a:srgbClr val="0000FF">
                <a:alpha val="11000"/>
              </a:srgbClr>
            </a:solidFill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2734232" y="4361688"/>
              <a:ext cx="846883" cy="91440"/>
            </a:xfrm>
            <a:prstGeom prst="rect">
              <a:avLst/>
            </a:prstGeom>
            <a:solidFill>
              <a:srgbClr val="0000FF">
                <a:alpha val="0"/>
              </a:srgbClr>
            </a:solidFill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8701988" y="3441049"/>
              <a:ext cx="282839" cy="1927162"/>
            </a:xfrm>
            <a:prstGeom prst="rect">
              <a:avLst/>
            </a:prstGeom>
            <a:solidFill>
              <a:srgbClr val="3366FF">
                <a:alpha val="7000"/>
              </a:srgbClr>
            </a:solidFill>
            <a:ln>
              <a:solidFill>
                <a:srgbClr val="FF000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8361209" y="3441049"/>
              <a:ext cx="271793" cy="1931527"/>
            </a:xfrm>
            <a:prstGeom prst="rect">
              <a:avLst/>
            </a:prstGeom>
            <a:solidFill>
              <a:srgbClr val="3366FF">
                <a:alpha val="7000"/>
              </a:srgbClr>
            </a:solidFill>
            <a:ln>
              <a:solidFill>
                <a:srgbClr val="FF000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7" name="Straight Connector 106"/>
            <p:cNvCxnSpPr/>
            <p:nvPr/>
          </p:nvCxnSpPr>
          <p:spPr>
            <a:xfrm rot="16200000" flipH="1">
              <a:off x="2798064" y="4129154"/>
              <a:ext cx="3436721" cy="1588"/>
            </a:xfrm>
            <a:prstGeom prst="line">
              <a:avLst/>
            </a:prstGeom>
            <a:ln w="6350">
              <a:solidFill>
                <a:srgbClr val="0000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flipV="1">
              <a:off x="7130775" y="3465304"/>
              <a:ext cx="1969265" cy="110053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Rectangle 108"/>
            <p:cNvSpPr/>
            <p:nvPr/>
          </p:nvSpPr>
          <p:spPr>
            <a:xfrm>
              <a:off x="8037781" y="3444322"/>
              <a:ext cx="217773" cy="1931527"/>
            </a:xfrm>
            <a:prstGeom prst="rect">
              <a:avLst/>
            </a:prstGeom>
            <a:solidFill>
              <a:srgbClr val="3366FF">
                <a:alpha val="7000"/>
              </a:srgbClr>
            </a:solidFill>
            <a:ln>
              <a:solidFill>
                <a:srgbClr val="FF000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10" name="Straight Connector 109"/>
            <p:cNvCxnSpPr/>
            <p:nvPr/>
          </p:nvCxnSpPr>
          <p:spPr>
            <a:xfrm rot="5400000" flipH="1" flipV="1">
              <a:off x="51487" y="4868958"/>
              <a:ext cx="918129" cy="389"/>
            </a:xfrm>
            <a:prstGeom prst="line">
              <a:avLst/>
            </a:prstGeom>
            <a:ln w="6350">
              <a:solidFill>
                <a:srgbClr val="00009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16200000" flipV="1">
              <a:off x="2848031" y="3855118"/>
              <a:ext cx="598897" cy="39376"/>
            </a:xfrm>
            <a:prstGeom prst="line">
              <a:avLst/>
            </a:prstGeom>
            <a:ln w="6350">
              <a:solidFill>
                <a:srgbClr val="0000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82"/>
            <p:cNvSpPr>
              <a:spLocks noChangeArrowheads="1"/>
            </p:cNvSpPr>
            <p:nvPr/>
          </p:nvSpPr>
          <p:spPr bwMode="auto">
            <a:xfrm rot="21303458">
              <a:off x="8156784" y="3013936"/>
              <a:ext cx="9771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>
                  <a:solidFill>
                    <a:prstClr val="black"/>
                  </a:solidFill>
                  <a:latin typeface="Symbol" charset="2"/>
                </a:rPr>
                <a:t>q</a:t>
              </a:r>
              <a:r>
                <a:rPr lang="en-US" sz="1200" dirty="0" smtClean="0">
                  <a:solidFill>
                    <a:prstClr val="black"/>
                  </a:solidFill>
                </a:rPr>
                <a:t>=9.82 </a:t>
              </a:r>
              <a:r>
                <a:rPr lang="en-US" sz="1200" dirty="0">
                  <a:solidFill>
                    <a:prstClr val="black"/>
                  </a:solidFill>
                </a:rPr>
                <a:t>mrad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960307" y="2695361"/>
              <a:ext cx="577434" cy="276999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prstClr val="black"/>
                  </a:solidFill>
                </a:rPr>
                <a:t>0.85m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  <p:cxnSp>
          <p:nvCxnSpPr>
            <p:cNvPr id="114" name="Straight Connector 113"/>
            <p:cNvCxnSpPr/>
            <p:nvPr/>
          </p:nvCxnSpPr>
          <p:spPr>
            <a:xfrm rot="5400000" flipH="1" flipV="1">
              <a:off x="5861304" y="3230694"/>
              <a:ext cx="918129" cy="389"/>
            </a:xfrm>
            <a:prstGeom prst="line">
              <a:avLst/>
            </a:prstGeom>
            <a:ln w="6350">
              <a:solidFill>
                <a:srgbClr val="00009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/>
            <p:nvPr/>
          </p:nvCxnSpPr>
          <p:spPr>
            <a:xfrm>
              <a:off x="6061836" y="2970772"/>
              <a:ext cx="258727" cy="1588"/>
            </a:xfrm>
            <a:prstGeom prst="straightConnector1">
              <a:avLst/>
            </a:prstGeom>
            <a:ln w="15875">
              <a:solidFill>
                <a:srgbClr val="000090"/>
              </a:solidFill>
              <a:headEnd type="stealth" w="med" len="sm"/>
              <a:tailEnd type="stealth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92" idx="0"/>
              <a:endCxn id="91" idx="2"/>
            </p:cNvCxnSpPr>
            <p:nvPr/>
          </p:nvCxnSpPr>
          <p:spPr>
            <a:xfrm>
              <a:off x="1833804" y="1696165"/>
              <a:ext cx="1133817" cy="173132"/>
            </a:xfrm>
            <a:prstGeom prst="line">
              <a:avLst/>
            </a:prstGeom>
            <a:ln w="28575" cmpd="sng">
              <a:solidFill>
                <a:srgbClr val="FF6600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/>
            <p:nvPr/>
          </p:nvCxnSpPr>
          <p:spPr>
            <a:xfrm flipH="1" flipV="1">
              <a:off x="2261218" y="2016662"/>
              <a:ext cx="148390" cy="2595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Box 117"/>
            <p:cNvSpPr txBox="1"/>
            <p:nvPr/>
          </p:nvSpPr>
          <p:spPr>
            <a:xfrm>
              <a:off x="1392819" y="1831996"/>
              <a:ext cx="7136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2</a:t>
              </a:r>
              <a:r>
                <a:rPr lang="en-US" dirty="0" smtClean="0">
                  <a:solidFill>
                    <a:prstClr val="black"/>
                  </a:solidFill>
                </a:rPr>
                <a:t>.5 m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119" name="Straight Arrow Connector 118"/>
            <p:cNvCxnSpPr/>
            <p:nvPr/>
          </p:nvCxnSpPr>
          <p:spPr>
            <a:xfrm flipV="1">
              <a:off x="2409607" y="2017959"/>
              <a:ext cx="316337" cy="1298"/>
            </a:xfrm>
            <a:prstGeom prst="straightConnector1">
              <a:avLst/>
            </a:prstGeom>
            <a:ln>
              <a:solidFill>
                <a:srgbClr val="FF66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/>
            <p:cNvSpPr txBox="1"/>
            <p:nvPr/>
          </p:nvSpPr>
          <p:spPr>
            <a:xfrm>
              <a:off x="2701120" y="1834591"/>
              <a:ext cx="7136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4</a:t>
              </a:r>
              <a:r>
                <a:rPr lang="en-US" dirty="0" smtClean="0">
                  <a:solidFill>
                    <a:prstClr val="black"/>
                  </a:solidFill>
                </a:rPr>
                <a:t>.5 m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2366853" y="1739900"/>
              <a:ext cx="85507" cy="94691"/>
            </a:xfrm>
            <a:prstGeom prst="ellipse">
              <a:avLst/>
            </a:prstGeom>
            <a:ln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1684393" y="747898"/>
            <a:ext cx="1168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DETECTOR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118188" y="639513"/>
            <a:ext cx="394576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From: </a:t>
            </a:r>
            <a:r>
              <a:rPr lang="en-US" dirty="0" err="1" smtClean="0">
                <a:solidFill>
                  <a:prstClr val="black"/>
                </a:solidFill>
              </a:rPr>
              <a:t>Dejan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Trbojevic</a:t>
            </a:r>
            <a:r>
              <a:rPr lang="en-US" dirty="0">
                <a:solidFill>
                  <a:prstClr val="black"/>
                </a:solidFill>
              </a:rPr>
              <a:t> (BNL</a:t>
            </a:r>
            <a:r>
              <a:rPr lang="en-US" dirty="0" smtClean="0">
                <a:solidFill>
                  <a:prstClr val="black"/>
                </a:solidFill>
              </a:rPr>
              <a:t>)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  </a:t>
            </a:r>
            <a:r>
              <a:rPr lang="en-US" b="1" dirty="0">
                <a:solidFill>
                  <a:prstClr val="black"/>
                </a:solidFill>
              </a:rPr>
              <a:t>EIC RD </a:t>
            </a:r>
            <a:r>
              <a:rPr lang="en-US" b="1" dirty="0" smtClean="0">
                <a:solidFill>
                  <a:prstClr val="black"/>
                </a:solidFill>
              </a:rPr>
              <a:t>Simulation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9th of October 2012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58361" y="2823053"/>
            <a:ext cx="1963999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</a:rPr>
              <a:t>Interaction Point</a:t>
            </a:r>
            <a:endParaRPr lang="en-US" sz="2000" b="1" dirty="0">
              <a:solidFill>
                <a:srgbClr val="7030A0"/>
              </a:solidFill>
            </a:endParaRPr>
          </a:p>
        </p:txBody>
      </p:sp>
      <p:cxnSp>
        <p:nvCxnSpPr>
          <p:cNvPr id="127" name="Straight Arrow Connector 126"/>
          <p:cNvCxnSpPr>
            <a:stCxn id="126" idx="2"/>
            <a:endCxn id="35" idx="7"/>
          </p:cNvCxnSpPr>
          <p:nvPr/>
        </p:nvCxnSpPr>
        <p:spPr>
          <a:xfrm flipH="1">
            <a:off x="538793" y="3223163"/>
            <a:ext cx="601568" cy="117241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2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Physics motivation 1: mass of nucleons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969199" y="1325032"/>
            <a:ext cx="2256368" cy="2256368"/>
            <a:chOff x="2209800" y="1162049"/>
            <a:chExt cx="2256368" cy="2256368"/>
          </a:xfrm>
        </p:grpSpPr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9800" y="1162049"/>
              <a:ext cx="2256368" cy="2256368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>
            <a:xfrm>
              <a:off x="2908726" y="1434584"/>
              <a:ext cx="8909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Proton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853767" y="1308099"/>
            <a:ext cx="2290233" cy="2290233"/>
            <a:chOff x="4131201" y="1060451"/>
            <a:chExt cx="2290233" cy="2290233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1201" y="1060451"/>
              <a:ext cx="2290233" cy="2290233"/>
            </a:xfrm>
            <a:prstGeom prst="rect">
              <a:avLst/>
            </a:prstGeom>
          </p:spPr>
        </p:pic>
        <p:sp>
          <p:nvSpPr>
            <p:cNvPr id="56" name="Rectangle 55"/>
            <p:cNvSpPr/>
            <p:nvPr/>
          </p:nvSpPr>
          <p:spPr>
            <a:xfrm>
              <a:off x="4729052" y="1337217"/>
              <a:ext cx="10833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Neutron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7" name="Picture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4737100"/>
            <a:ext cx="1511300" cy="15113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943350"/>
            <a:ext cx="22383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699" y="1158900"/>
            <a:ext cx="489230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We know that Protons and Neutrons (</a:t>
            </a:r>
            <a:r>
              <a:rPr lang="en-US" dirty="0" smtClean="0">
                <a:solidFill>
                  <a:srgbClr val="00B050"/>
                </a:solidFill>
              </a:rPr>
              <a:t>Nucleons</a:t>
            </a:r>
            <a:r>
              <a:rPr lang="en-US" dirty="0" smtClean="0"/>
              <a:t>)</a:t>
            </a:r>
          </a:p>
          <a:p>
            <a:pPr algn="ctr"/>
            <a:r>
              <a:rPr lang="en-US" dirty="0" smtClean="0"/>
              <a:t>contain</a:t>
            </a:r>
            <a:r>
              <a:rPr lang="en-US" sz="2400" b="1" dirty="0" smtClean="0">
                <a:solidFill>
                  <a:srgbClr val="FF66CC"/>
                </a:solidFill>
              </a:rPr>
              <a:t> 3 </a:t>
            </a:r>
            <a:r>
              <a:rPr lang="en-US" dirty="0" smtClean="0"/>
              <a:t>“main” quarks called </a:t>
            </a:r>
            <a:r>
              <a:rPr lang="en-US" dirty="0" smtClean="0">
                <a:solidFill>
                  <a:srgbClr val="C00000"/>
                </a:solidFill>
              </a:rPr>
              <a:t>valence quarks</a:t>
            </a:r>
            <a:r>
              <a:rPr lang="en-US" dirty="0" smtClean="0"/>
              <a:t> …..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28600" y="1985433"/>
            <a:ext cx="4819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  <a:r>
              <a:rPr lang="en-US" dirty="0" smtClean="0"/>
              <a:t>ut looking inside more carefully there are also 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FF66CC"/>
                </a:solidFill>
              </a:rPr>
              <a:t>Undefined number </a:t>
            </a:r>
            <a:r>
              <a:rPr lang="en-US" dirty="0" smtClean="0"/>
              <a:t>of gluons, that glue the quarks: the binding-energy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FF66CC"/>
                </a:solidFill>
              </a:rPr>
              <a:t>Undefined number </a:t>
            </a:r>
            <a:r>
              <a:rPr lang="en-US" dirty="0" smtClean="0"/>
              <a:t>of </a:t>
            </a:r>
            <a:r>
              <a:rPr lang="en-US" dirty="0" smtClean="0">
                <a:solidFill>
                  <a:srgbClr val="FF66CC"/>
                </a:solidFill>
              </a:rPr>
              <a:t>couples</a:t>
            </a:r>
            <a:r>
              <a:rPr lang="en-US" dirty="0" smtClean="0"/>
              <a:t>, composed by quarks and antiquark: the sea quarks 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581400" y="3462761"/>
            <a:ext cx="5506123" cy="1477328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Mass of nucleons </a:t>
            </a:r>
            <a:r>
              <a:rPr lang="en-US" dirty="0" smtClean="0"/>
              <a:t>are the same all of the time…</a:t>
            </a:r>
          </a:p>
          <a:p>
            <a:r>
              <a:rPr lang="en-US" dirty="0" smtClean="0">
                <a:solidFill>
                  <a:srgbClr val="FF66CC"/>
                </a:solidFill>
              </a:rPr>
              <a:t>Number of valence quarks</a:t>
            </a:r>
            <a:r>
              <a:rPr lang="en-US" dirty="0" smtClean="0"/>
              <a:t> are the same, all of the time…</a:t>
            </a:r>
          </a:p>
          <a:p>
            <a:endParaRPr lang="en-US" dirty="0"/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But valence quark mass </a:t>
            </a:r>
          </a:p>
          <a:p>
            <a:pPr algn="ctr"/>
            <a:r>
              <a:rPr lang="en-US" dirty="0" smtClean="0"/>
              <a:t>is only a small contribution of </a:t>
            </a:r>
            <a:r>
              <a:rPr lang="en-US" dirty="0" smtClean="0">
                <a:solidFill>
                  <a:srgbClr val="00B050"/>
                </a:solidFill>
              </a:rPr>
              <a:t>Nucleons mass 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3657601" y="5492750"/>
            <a:ext cx="5519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Binding-energy: ~10</a:t>
            </a:r>
            <a:r>
              <a:rPr kumimoji="0" 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9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eV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Quark-Masses: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</a:t>
            </a:r>
            <a:r>
              <a:rPr kumimoji="0" 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-10</a:t>
            </a:r>
            <a:r>
              <a:rPr kumimoji="0" 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7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eV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Mass is completely dominated by gluons ! 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58" name="Slide Number Placeholder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90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 rot="19734572">
            <a:off x="5645680" y="2354043"/>
            <a:ext cx="389412" cy="818223"/>
          </a:xfrm>
          <a:prstGeom prst="rect">
            <a:avLst/>
          </a:prstGeom>
          <a:solidFill>
            <a:srgbClr val="0000FF">
              <a:alpha val="11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Can 113"/>
          <p:cNvSpPr/>
          <p:nvPr/>
        </p:nvSpPr>
        <p:spPr>
          <a:xfrm rot="14204899">
            <a:off x="6107520" y="2083780"/>
            <a:ext cx="818878" cy="540483"/>
          </a:xfrm>
          <a:prstGeom prst="can">
            <a:avLst>
              <a:gd name="adj" fmla="val 40125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Can 147"/>
          <p:cNvSpPr/>
          <p:nvPr/>
        </p:nvSpPr>
        <p:spPr>
          <a:xfrm rot="14510701">
            <a:off x="8201766" y="993431"/>
            <a:ext cx="95927" cy="759631"/>
          </a:xfrm>
          <a:prstGeom prst="can">
            <a:avLst/>
          </a:prstGeom>
          <a:solidFill>
            <a:srgbClr val="FFFF00">
              <a:alpha val="21000"/>
            </a:srgbClr>
          </a:solidFill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 rot="19645592">
            <a:off x="6339176" y="1942150"/>
            <a:ext cx="368511" cy="822079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27" name="Rectangle 226"/>
          <p:cNvSpPr/>
          <p:nvPr/>
        </p:nvSpPr>
        <p:spPr>
          <a:xfrm rot="19826606">
            <a:off x="3682841" y="2172174"/>
            <a:ext cx="1548017" cy="2876555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Can 149"/>
          <p:cNvSpPr/>
          <p:nvPr/>
        </p:nvSpPr>
        <p:spPr>
          <a:xfrm rot="14664977">
            <a:off x="7173071" y="1261014"/>
            <a:ext cx="818878" cy="978087"/>
          </a:xfrm>
          <a:prstGeom prst="can">
            <a:avLst>
              <a:gd name="adj" fmla="val 31862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Rectangle 218"/>
          <p:cNvSpPr/>
          <p:nvPr/>
        </p:nvSpPr>
        <p:spPr>
          <a:xfrm rot="20106218">
            <a:off x="7196651" y="1342300"/>
            <a:ext cx="772911" cy="81492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Can 231"/>
          <p:cNvSpPr/>
          <p:nvPr/>
        </p:nvSpPr>
        <p:spPr>
          <a:xfrm rot="14607642">
            <a:off x="7958481" y="1604778"/>
            <a:ext cx="427962" cy="19397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Can 101"/>
          <p:cNvSpPr/>
          <p:nvPr/>
        </p:nvSpPr>
        <p:spPr>
          <a:xfrm rot="14253406">
            <a:off x="6635731" y="1814047"/>
            <a:ext cx="818878" cy="42452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 rot="19779061">
            <a:off x="6941644" y="1599088"/>
            <a:ext cx="238773" cy="81710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Isosceles Triangle 268"/>
          <p:cNvSpPr/>
          <p:nvPr/>
        </p:nvSpPr>
        <p:spPr>
          <a:xfrm rot="14437902">
            <a:off x="5902698" y="1327565"/>
            <a:ext cx="50459" cy="2774485"/>
          </a:xfrm>
          <a:prstGeom prst="triangle">
            <a:avLst/>
          </a:prstGeom>
          <a:solidFill>
            <a:srgbClr val="FFFF00">
              <a:alpha val="43000"/>
            </a:srgbClr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82"/>
          <p:cNvSpPr>
            <a:spLocks noChangeArrowheads="1"/>
          </p:cNvSpPr>
          <p:nvPr/>
        </p:nvSpPr>
        <p:spPr bwMode="auto">
          <a:xfrm rot="20009129">
            <a:off x="8102988" y="835896"/>
            <a:ext cx="89369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latin typeface="Symbol" charset="2"/>
              </a:rPr>
              <a:t>q</a:t>
            </a:r>
            <a:r>
              <a:rPr lang="en-US" sz="800" dirty="0" smtClean="0">
                <a:latin typeface="Calibri" charset="0"/>
              </a:rPr>
              <a:t>=10.03 </a:t>
            </a:r>
            <a:r>
              <a:rPr lang="en-US" sz="800" dirty="0">
                <a:latin typeface="Calibri" charset="0"/>
              </a:rPr>
              <a:t>mrad</a:t>
            </a:r>
          </a:p>
        </p:txBody>
      </p:sp>
      <p:sp>
        <p:nvSpPr>
          <p:cNvPr id="101" name="Rectangle 100"/>
          <p:cNvSpPr/>
          <p:nvPr/>
        </p:nvSpPr>
        <p:spPr>
          <a:xfrm rot="20257593">
            <a:off x="8385721" y="1353968"/>
            <a:ext cx="136641" cy="422902"/>
          </a:xfrm>
          <a:prstGeom prst="rect">
            <a:avLst/>
          </a:prstGeom>
          <a:solidFill>
            <a:srgbClr val="3366FF">
              <a:alpha val="7000"/>
            </a:srgbClr>
          </a:solidFill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 rot="20257593">
            <a:off x="8232366" y="1419681"/>
            <a:ext cx="131305" cy="436162"/>
          </a:xfrm>
          <a:prstGeom prst="rect">
            <a:avLst/>
          </a:prstGeom>
          <a:solidFill>
            <a:srgbClr val="3366FF">
              <a:alpha val="7000"/>
            </a:srgbClr>
          </a:solidFill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/>
          <p:cNvSpPr/>
          <p:nvPr/>
        </p:nvSpPr>
        <p:spPr>
          <a:xfrm rot="20257593">
            <a:off x="8418323" y="1554152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20257593">
            <a:off x="5157600" y="3159473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20257593">
            <a:off x="5373464" y="3054402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20257593">
            <a:off x="6248836" y="2623438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20257593">
            <a:off x="6464738" y="2515942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20257593">
            <a:off x="6675720" y="2412071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20257593">
            <a:off x="6893332" y="2304936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20257593">
            <a:off x="7118419" y="219532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20257593">
            <a:off x="7338129" y="2085954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20257593">
            <a:off x="7562676" y="197540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20257593">
            <a:off x="7782696" y="1867084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20257593">
            <a:off x="7994536" y="1763994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257593">
            <a:off x="4713455" y="337813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20257593">
            <a:off x="4934677" y="327042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flipV="1">
            <a:off x="5850631" y="2175653"/>
            <a:ext cx="299384" cy="164044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 rot="20037243">
            <a:off x="6090276" y="1960882"/>
            <a:ext cx="536561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1.512 m</a:t>
            </a:r>
            <a:endParaRPr lang="en-US" sz="800" dirty="0"/>
          </a:p>
        </p:txBody>
      </p:sp>
      <p:cxnSp>
        <p:nvCxnSpPr>
          <p:cNvPr id="136" name="Straight Arrow Connector 135"/>
          <p:cNvCxnSpPr/>
          <p:nvPr/>
        </p:nvCxnSpPr>
        <p:spPr>
          <a:xfrm flipV="1">
            <a:off x="4613223" y="2521910"/>
            <a:ext cx="1192404" cy="672286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 rot="19952119">
            <a:off x="4722613" y="2686518"/>
            <a:ext cx="834483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5.475 m</a:t>
            </a:r>
            <a:endParaRPr lang="en-US" sz="800" dirty="0"/>
          </a:p>
        </p:txBody>
      </p:sp>
      <p:sp>
        <p:nvSpPr>
          <p:cNvPr id="154" name="Oval 153"/>
          <p:cNvSpPr/>
          <p:nvPr/>
        </p:nvSpPr>
        <p:spPr>
          <a:xfrm rot="20257593">
            <a:off x="8205075" y="1659138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TextBox 156"/>
          <p:cNvSpPr txBox="1"/>
          <p:nvPr/>
        </p:nvSpPr>
        <p:spPr>
          <a:xfrm rot="20257593">
            <a:off x="4660434" y="3434555"/>
            <a:ext cx="146350" cy="27699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IP</a:t>
            </a:r>
            <a:endParaRPr lang="en-US" sz="1200" dirty="0"/>
          </a:p>
        </p:txBody>
      </p:sp>
      <p:cxnSp>
        <p:nvCxnSpPr>
          <p:cNvPr id="158" name="Straight Connector 157"/>
          <p:cNvCxnSpPr/>
          <p:nvPr/>
        </p:nvCxnSpPr>
        <p:spPr>
          <a:xfrm rot="14857593" flipV="1">
            <a:off x="4472275" y="3220381"/>
            <a:ext cx="346048" cy="19023"/>
          </a:xfrm>
          <a:prstGeom prst="line">
            <a:avLst/>
          </a:prstGeom>
          <a:ln w="6350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/>
          <p:cNvCxnSpPr/>
          <p:nvPr/>
        </p:nvCxnSpPr>
        <p:spPr>
          <a:xfrm flipV="1">
            <a:off x="4876853" y="3264870"/>
            <a:ext cx="1050920" cy="497762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0" name="TextBox 169"/>
          <p:cNvSpPr txBox="1"/>
          <p:nvPr/>
        </p:nvSpPr>
        <p:spPr>
          <a:xfrm rot="20047294">
            <a:off x="5150267" y="3300302"/>
            <a:ext cx="535703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4.50 m</a:t>
            </a:r>
            <a:endParaRPr lang="en-US" sz="800" dirty="0"/>
          </a:p>
        </p:txBody>
      </p:sp>
      <p:sp>
        <p:nvSpPr>
          <p:cNvPr id="172" name="Rectangle 171"/>
          <p:cNvSpPr/>
          <p:nvPr/>
        </p:nvSpPr>
        <p:spPr>
          <a:xfrm rot="20257593">
            <a:off x="6891474" y="1905496"/>
            <a:ext cx="751777" cy="215444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Symbol"/>
              </a:rPr>
              <a:t>q</a:t>
            </a:r>
            <a:r>
              <a:rPr lang="en-US" sz="800" dirty="0" smtClean="0"/>
              <a:t>=10 mrad</a:t>
            </a:r>
            <a:endParaRPr lang="en-US" sz="800" dirty="0"/>
          </a:p>
        </p:txBody>
      </p:sp>
      <p:sp>
        <p:nvSpPr>
          <p:cNvPr id="185" name="TextBox 184"/>
          <p:cNvSpPr txBox="1"/>
          <p:nvPr/>
        </p:nvSpPr>
        <p:spPr>
          <a:xfrm rot="3945896">
            <a:off x="5779060" y="2482196"/>
            <a:ext cx="758785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.9 cm (p</a:t>
            </a:r>
            <a:r>
              <a:rPr lang="en-US" sz="800" baseline="-25000" dirty="0" smtClean="0"/>
              <a:t>o</a:t>
            </a:r>
            <a:r>
              <a:rPr lang="en-US" sz="800" dirty="0" smtClean="0"/>
              <a:t>/2.5)</a:t>
            </a:r>
            <a:endParaRPr lang="en-US" sz="800" dirty="0"/>
          </a:p>
        </p:txBody>
      </p:sp>
      <p:sp>
        <p:nvSpPr>
          <p:cNvPr id="183" name="TextBox 182"/>
          <p:cNvSpPr txBox="1"/>
          <p:nvPr/>
        </p:nvSpPr>
        <p:spPr>
          <a:xfrm rot="20092928">
            <a:off x="7963580" y="1263675"/>
            <a:ext cx="169752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ZDC</a:t>
            </a:r>
            <a:endParaRPr lang="en-US" sz="800" dirty="0"/>
          </a:p>
        </p:txBody>
      </p:sp>
      <p:sp>
        <p:nvSpPr>
          <p:cNvPr id="194" name="Rectangle 193"/>
          <p:cNvSpPr/>
          <p:nvPr/>
        </p:nvSpPr>
        <p:spPr>
          <a:xfrm rot="19889296">
            <a:off x="4943944" y="2879112"/>
            <a:ext cx="750579" cy="215444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Symbol"/>
              </a:rPr>
              <a:t>q</a:t>
            </a:r>
            <a:r>
              <a:rPr lang="en-US" sz="800" dirty="0" smtClean="0"/>
              <a:t>=10 mrad</a:t>
            </a:r>
            <a:endParaRPr lang="en-US" sz="800" dirty="0"/>
          </a:p>
        </p:txBody>
      </p:sp>
      <p:sp>
        <p:nvSpPr>
          <p:cNvPr id="171" name="Rectangle 170"/>
          <p:cNvSpPr/>
          <p:nvPr/>
        </p:nvSpPr>
        <p:spPr>
          <a:xfrm rot="3864700">
            <a:off x="6540905" y="2269806"/>
            <a:ext cx="713561" cy="215444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Symbol"/>
              </a:rPr>
              <a:t>Q</a:t>
            </a:r>
            <a:r>
              <a:rPr lang="en-US" sz="800" dirty="0" smtClean="0"/>
              <a:t>=6.2 mrad</a:t>
            </a:r>
            <a:endParaRPr lang="en-US" sz="800" dirty="0"/>
          </a:p>
        </p:txBody>
      </p:sp>
      <p:cxnSp>
        <p:nvCxnSpPr>
          <p:cNvPr id="198" name="Straight Arrow Connector 197"/>
          <p:cNvCxnSpPr/>
          <p:nvPr/>
        </p:nvCxnSpPr>
        <p:spPr>
          <a:xfrm flipV="1">
            <a:off x="6535399" y="1813078"/>
            <a:ext cx="264700" cy="164548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0" name="TextBox 199"/>
          <p:cNvSpPr txBox="1"/>
          <p:nvPr/>
        </p:nvSpPr>
        <p:spPr>
          <a:xfrm rot="19788369">
            <a:off x="6296904" y="1712456"/>
            <a:ext cx="519658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1.53m</a:t>
            </a:r>
            <a:endParaRPr lang="en-US" sz="800" dirty="0"/>
          </a:p>
        </p:txBody>
      </p:sp>
      <p:sp>
        <p:nvSpPr>
          <p:cNvPr id="201" name="TextBox 200"/>
          <p:cNvSpPr txBox="1"/>
          <p:nvPr/>
        </p:nvSpPr>
        <p:spPr>
          <a:xfrm rot="20257593">
            <a:off x="6641728" y="1590011"/>
            <a:ext cx="489482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0.81 m</a:t>
            </a:r>
            <a:endParaRPr lang="en-US" sz="800" dirty="0"/>
          </a:p>
        </p:txBody>
      </p:sp>
      <p:sp>
        <p:nvSpPr>
          <p:cNvPr id="202" name="TextBox 201"/>
          <p:cNvSpPr txBox="1"/>
          <p:nvPr/>
        </p:nvSpPr>
        <p:spPr>
          <a:xfrm rot="20051366">
            <a:off x="5384460" y="2240663"/>
            <a:ext cx="614904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1.95 m</a:t>
            </a:r>
            <a:endParaRPr lang="en-US" sz="800" dirty="0"/>
          </a:p>
        </p:txBody>
      </p:sp>
      <p:sp>
        <p:nvSpPr>
          <p:cNvPr id="203" name="TextBox 202"/>
          <p:cNvSpPr txBox="1"/>
          <p:nvPr/>
        </p:nvSpPr>
        <p:spPr>
          <a:xfrm rot="20003463">
            <a:off x="5704495" y="2009823"/>
            <a:ext cx="575057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0.993 m</a:t>
            </a:r>
            <a:endParaRPr lang="en-US" sz="800" dirty="0"/>
          </a:p>
        </p:txBody>
      </p:sp>
      <p:sp>
        <p:nvSpPr>
          <p:cNvPr id="217" name="TextBox 216"/>
          <p:cNvSpPr txBox="1"/>
          <p:nvPr/>
        </p:nvSpPr>
        <p:spPr>
          <a:xfrm rot="20257593">
            <a:off x="7033830" y="1929938"/>
            <a:ext cx="656618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neutrons</a:t>
            </a:r>
            <a:endParaRPr lang="en-US" sz="800" dirty="0"/>
          </a:p>
        </p:txBody>
      </p:sp>
      <p:sp>
        <p:nvSpPr>
          <p:cNvPr id="218" name="TextBox 217"/>
          <p:cNvSpPr txBox="1"/>
          <p:nvPr/>
        </p:nvSpPr>
        <p:spPr>
          <a:xfrm rot="20052527">
            <a:off x="7323362" y="1503698"/>
            <a:ext cx="642186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Ion beam</a:t>
            </a:r>
            <a:endParaRPr lang="en-US" sz="800" dirty="0"/>
          </a:p>
        </p:txBody>
      </p:sp>
      <p:sp>
        <p:nvSpPr>
          <p:cNvPr id="28" name="TextBox 27"/>
          <p:cNvSpPr txBox="1"/>
          <p:nvPr/>
        </p:nvSpPr>
        <p:spPr>
          <a:xfrm rot="20257593">
            <a:off x="5156628" y="3198169"/>
            <a:ext cx="165547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</a:t>
            </a:r>
            <a:endParaRPr lang="en-US" sz="800" dirty="0"/>
          </a:p>
        </p:txBody>
      </p:sp>
      <p:sp>
        <p:nvSpPr>
          <p:cNvPr id="29" name="TextBox 28"/>
          <p:cNvSpPr txBox="1"/>
          <p:nvPr/>
        </p:nvSpPr>
        <p:spPr>
          <a:xfrm rot="20257593">
            <a:off x="5583726" y="2992101"/>
            <a:ext cx="148474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</a:t>
            </a:r>
            <a:endParaRPr lang="en-US" sz="800" dirty="0"/>
          </a:p>
        </p:txBody>
      </p:sp>
      <p:sp>
        <p:nvSpPr>
          <p:cNvPr id="30" name="TextBox 29"/>
          <p:cNvSpPr txBox="1"/>
          <p:nvPr/>
        </p:nvSpPr>
        <p:spPr>
          <a:xfrm rot="20257593">
            <a:off x="6027021" y="2771360"/>
            <a:ext cx="159565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6</a:t>
            </a:r>
            <a:endParaRPr lang="en-US" sz="800" dirty="0"/>
          </a:p>
        </p:txBody>
      </p:sp>
      <p:sp>
        <p:nvSpPr>
          <p:cNvPr id="31" name="TextBox 30"/>
          <p:cNvSpPr txBox="1"/>
          <p:nvPr/>
        </p:nvSpPr>
        <p:spPr>
          <a:xfrm rot="20257593">
            <a:off x="6461274" y="2563015"/>
            <a:ext cx="149346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8</a:t>
            </a:r>
            <a:endParaRPr lang="en-US" sz="800" dirty="0"/>
          </a:p>
        </p:txBody>
      </p:sp>
      <p:sp>
        <p:nvSpPr>
          <p:cNvPr id="110" name="TextBox 109"/>
          <p:cNvSpPr txBox="1"/>
          <p:nvPr/>
        </p:nvSpPr>
        <p:spPr>
          <a:xfrm rot="20257593">
            <a:off x="7319653" y="2129963"/>
            <a:ext cx="182349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12</a:t>
            </a:r>
            <a:endParaRPr lang="en-US" sz="800" dirty="0"/>
          </a:p>
        </p:txBody>
      </p:sp>
      <p:sp>
        <p:nvSpPr>
          <p:cNvPr id="111" name="TextBox 110"/>
          <p:cNvSpPr txBox="1"/>
          <p:nvPr/>
        </p:nvSpPr>
        <p:spPr>
          <a:xfrm rot="20257593">
            <a:off x="7765956" y="1916555"/>
            <a:ext cx="164430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14</a:t>
            </a:r>
            <a:endParaRPr lang="en-US" sz="800" dirty="0"/>
          </a:p>
        </p:txBody>
      </p:sp>
      <p:sp>
        <p:nvSpPr>
          <p:cNvPr id="156" name="TextBox 155"/>
          <p:cNvSpPr txBox="1"/>
          <p:nvPr/>
        </p:nvSpPr>
        <p:spPr>
          <a:xfrm rot="20257593">
            <a:off x="8201204" y="1708846"/>
            <a:ext cx="139454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16</a:t>
            </a:r>
            <a:endParaRPr lang="en-US" sz="800" dirty="0"/>
          </a:p>
        </p:txBody>
      </p:sp>
      <p:sp>
        <p:nvSpPr>
          <p:cNvPr id="32" name="TextBox 31"/>
          <p:cNvSpPr txBox="1"/>
          <p:nvPr/>
        </p:nvSpPr>
        <p:spPr>
          <a:xfrm rot="20257593">
            <a:off x="6871411" y="2349798"/>
            <a:ext cx="174628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10</a:t>
            </a:r>
            <a:endParaRPr lang="en-US" sz="800" dirty="0"/>
          </a:p>
        </p:txBody>
      </p:sp>
      <p:cxnSp>
        <p:nvCxnSpPr>
          <p:cNvPr id="103" name="Straight Connector 102"/>
          <p:cNvCxnSpPr/>
          <p:nvPr/>
        </p:nvCxnSpPr>
        <p:spPr>
          <a:xfrm rot="16200000" flipH="1">
            <a:off x="3927676" y="4213462"/>
            <a:ext cx="2419823" cy="835264"/>
          </a:xfrm>
          <a:prstGeom prst="line">
            <a:avLst/>
          </a:prstGeom>
          <a:ln w="6350">
            <a:solidFill>
              <a:srgbClr val="00009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 rot="20257593">
            <a:off x="8119569" y="1501363"/>
            <a:ext cx="105207" cy="410086"/>
          </a:xfrm>
          <a:prstGeom prst="rect">
            <a:avLst/>
          </a:prstGeom>
          <a:solidFill>
            <a:srgbClr val="3366FF">
              <a:alpha val="7000"/>
            </a:srgbClr>
          </a:solidFill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/>
          <p:nvPr/>
        </p:nvCxnSpPr>
        <p:spPr>
          <a:xfrm rot="16200000" flipV="1">
            <a:off x="4508825" y="3598087"/>
            <a:ext cx="757398" cy="348250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 rot="19958453">
            <a:off x="6721932" y="1344743"/>
            <a:ext cx="517705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0.83m</a:t>
            </a:r>
            <a:endParaRPr lang="en-US" sz="800" dirty="0"/>
          </a:p>
        </p:txBody>
      </p:sp>
      <p:cxnSp>
        <p:nvCxnSpPr>
          <p:cNvPr id="162" name="Straight Connector 161"/>
          <p:cNvCxnSpPr/>
          <p:nvPr/>
        </p:nvCxnSpPr>
        <p:spPr>
          <a:xfrm rot="16200000" flipV="1">
            <a:off x="6863589" y="1899550"/>
            <a:ext cx="874914" cy="300650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/>
          <p:cNvCxnSpPr/>
          <p:nvPr/>
        </p:nvCxnSpPr>
        <p:spPr>
          <a:xfrm flipV="1">
            <a:off x="6959574" y="1539591"/>
            <a:ext cx="115933" cy="69385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 rot="3990882">
            <a:off x="7374285" y="1941113"/>
            <a:ext cx="892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0.1678 </a:t>
            </a:r>
            <a:r>
              <a:rPr lang="en-US" sz="800" dirty="0" smtClean="0">
                <a:solidFill>
                  <a:srgbClr val="000000"/>
                </a:solidFill>
              </a:rPr>
              <a:t>m</a:t>
            </a:r>
            <a:endParaRPr lang="en-US" sz="800" dirty="0">
              <a:solidFill>
                <a:srgbClr val="000000"/>
              </a:solidFill>
            </a:endParaRPr>
          </a:p>
        </p:txBody>
      </p:sp>
      <p:cxnSp>
        <p:nvCxnSpPr>
          <p:cNvPr id="116" name="Straight Connector 115"/>
          <p:cNvCxnSpPr/>
          <p:nvPr/>
        </p:nvCxnSpPr>
        <p:spPr>
          <a:xfrm flipV="1">
            <a:off x="5904490" y="1062275"/>
            <a:ext cx="2790167" cy="1673823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7" name="Can 136"/>
          <p:cNvSpPr/>
          <p:nvPr/>
        </p:nvSpPr>
        <p:spPr>
          <a:xfrm rot="14700000">
            <a:off x="6566677" y="2300801"/>
            <a:ext cx="58258" cy="344157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Can 137"/>
          <p:cNvSpPr/>
          <p:nvPr/>
        </p:nvSpPr>
        <p:spPr>
          <a:xfrm rot="14580000">
            <a:off x="7124437" y="2066799"/>
            <a:ext cx="77270" cy="258914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Can 146"/>
          <p:cNvSpPr/>
          <p:nvPr/>
        </p:nvSpPr>
        <p:spPr>
          <a:xfrm rot="14361474">
            <a:off x="6484343" y="2184499"/>
            <a:ext cx="88642" cy="34898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Can 150"/>
          <p:cNvSpPr/>
          <p:nvPr/>
        </p:nvSpPr>
        <p:spPr>
          <a:xfrm rot="14520000">
            <a:off x="7558719" y="1322744"/>
            <a:ext cx="83851" cy="790734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Can 151"/>
          <p:cNvSpPr/>
          <p:nvPr/>
        </p:nvSpPr>
        <p:spPr>
          <a:xfrm rot="14640000">
            <a:off x="7629225" y="1549717"/>
            <a:ext cx="101315" cy="786317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Can 173"/>
          <p:cNvSpPr/>
          <p:nvPr/>
        </p:nvSpPr>
        <p:spPr>
          <a:xfrm rot="14270477">
            <a:off x="7034095" y="1897619"/>
            <a:ext cx="82824" cy="25374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5" name="Straight Connector 174"/>
          <p:cNvCxnSpPr/>
          <p:nvPr/>
        </p:nvCxnSpPr>
        <p:spPr>
          <a:xfrm flipV="1">
            <a:off x="7605973" y="1104788"/>
            <a:ext cx="1122048" cy="610186"/>
          </a:xfrm>
          <a:prstGeom prst="line">
            <a:avLst/>
          </a:prstGeom>
          <a:ln w="19050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>
            <a:stCxn id="152" idx="3"/>
          </p:cNvCxnSpPr>
          <p:nvPr/>
        </p:nvCxnSpPr>
        <p:spPr>
          <a:xfrm flipH="1" flipV="1">
            <a:off x="7954963" y="1515901"/>
            <a:ext cx="78288" cy="254625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/>
          <p:cNvCxnSpPr/>
          <p:nvPr/>
        </p:nvCxnSpPr>
        <p:spPr>
          <a:xfrm rot="16200000" flipH="1">
            <a:off x="6646736" y="2145655"/>
            <a:ext cx="109371" cy="62412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94"/>
          <p:cNvCxnSpPr/>
          <p:nvPr/>
        </p:nvCxnSpPr>
        <p:spPr>
          <a:xfrm rot="16200000" flipV="1">
            <a:off x="6718130" y="2302385"/>
            <a:ext cx="98183" cy="34085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TextBox 221"/>
          <p:cNvSpPr txBox="1"/>
          <p:nvPr/>
        </p:nvSpPr>
        <p:spPr>
          <a:xfrm rot="3920164">
            <a:off x="7585221" y="1627330"/>
            <a:ext cx="6140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0.1733 m</a:t>
            </a:r>
            <a:endParaRPr lang="en-US" sz="800" dirty="0"/>
          </a:p>
        </p:txBody>
      </p:sp>
      <p:sp>
        <p:nvSpPr>
          <p:cNvPr id="233" name="Can 232"/>
          <p:cNvSpPr/>
          <p:nvPr/>
        </p:nvSpPr>
        <p:spPr>
          <a:xfrm rot="14561991">
            <a:off x="8083016" y="1528595"/>
            <a:ext cx="427962" cy="225293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Can 233"/>
          <p:cNvSpPr/>
          <p:nvPr/>
        </p:nvSpPr>
        <p:spPr>
          <a:xfrm rot="14629400">
            <a:off x="8227366" y="1446659"/>
            <a:ext cx="427962" cy="242866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6" name="Straight Arrow Connector 235"/>
          <p:cNvCxnSpPr/>
          <p:nvPr/>
        </p:nvCxnSpPr>
        <p:spPr>
          <a:xfrm rot="16200000" flipV="1">
            <a:off x="8381468" y="1443765"/>
            <a:ext cx="397543" cy="134194"/>
          </a:xfrm>
          <a:prstGeom prst="straightConnector1">
            <a:avLst/>
          </a:prstGeom>
          <a:ln w="6350">
            <a:solidFill>
              <a:srgbClr val="000090"/>
            </a:solidFill>
            <a:headEnd type="arrow" w="sm" len="sm"/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Arrow Connector 245"/>
          <p:cNvCxnSpPr/>
          <p:nvPr/>
        </p:nvCxnSpPr>
        <p:spPr>
          <a:xfrm rot="16200000" flipH="1">
            <a:off x="8458457" y="1065847"/>
            <a:ext cx="109371" cy="62412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9" name="TextBox 248"/>
          <p:cNvSpPr txBox="1"/>
          <p:nvPr/>
        </p:nvSpPr>
        <p:spPr>
          <a:xfrm rot="4054972">
            <a:off x="8511059" y="1190820"/>
            <a:ext cx="27255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0.32 m</a:t>
            </a:r>
            <a:endParaRPr lang="en-US" sz="800" dirty="0"/>
          </a:p>
        </p:txBody>
      </p:sp>
      <p:cxnSp>
        <p:nvCxnSpPr>
          <p:cNvPr id="250" name="Straight Connector 249"/>
          <p:cNvCxnSpPr/>
          <p:nvPr/>
        </p:nvCxnSpPr>
        <p:spPr>
          <a:xfrm rot="16200000" flipV="1">
            <a:off x="6790157" y="2013645"/>
            <a:ext cx="823665" cy="281919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Can 114"/>
          <p:cNvSpPr/>
          <p:nvPr/>
        </p:nvSpPr>
        <p:spPr>
          <a:xfrm rot="14360232">
            <a:off x="5414948" y="2467502"/>
            <a:ext cx="818878" cy="587889"/>
          </a:xfrm>
          <a:prstGeom prst="can">
            <a:avLst>
              <a:gd name="adj" fmla="val 36514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327830" y="1468263"/>
            <a:ext cx="8319506" cy="4107405"/>
          </a:xfrm>
          <a:prstGeom prst="line">
            <a:avLst/>
          </a:prstGeom>
          <a:ln w="15875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 rot="20257593">
            <a:off x="5593231" y="2945003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20257593">
            <a:off x="5808611" y="2840170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20257593">
            <a:off x="6029218" y="2731561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>
            <a:stCxn id="90" idx="0"/>
            <a:endCxn id="90" idx="2"/>
          </p:cNvCxnSpPr>
          <p:nvPr/>
        </p:nvCxnSpPr>
        <p:spPr>
          <a:xfrm rot="16200000" flipH="1">
            <a:off x="5490042" y="2551893"/>
            <a:ext cx="700687" cy="422522"/>
          </a:xfrm>
          <a:prstGeom prst="line">
            <a:avLst/>
          </a:prstGeom>
          <a:ln w="1587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 rot="20257593" flipV="1">
            <a:off x="5809233" y="2704574"/>
            <a:ext cx="37792" cy="26417"/>
          </a:xfrm>
          <a:prstGeom prst="ellipse">
            <a:avLst/>
          </a:prstGeom>
          <a:noFill/>
          <a:ln w="15875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9" name="Straight Connector 138"/>
          <p:cNvCxnSpPr/>
          <p:nvPr/>
        </p:nvCxnSpPr>
        <p:spPr>
          <a:xfrm rot="14857593" flipV="1">
            <a:off x="5636418" y="2518068"/>
            <a:ext cx="346048" cy="19023"/>
          </a:xfrm>
          <a:prstGeom prst="line">
            <a:avLst/>
          </a:prstGeom>
          <a:ln w="6350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5" name="Can 134"/>
          <p:cNvSpPr/>
          <p:nvPr/>
        </p:nvSpPr>
        <p:spPr>
          <a:xfrm rot="14520000">
            <a:off x="5815584" y="2551964"/>
            <a:ext cx="79857" cy="40199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an 139"/>
          <p:cNvSpPr/>
          <p:nvPr/>
        </p:nvSpPr>
        <p:spPr>
          <a:xfrm rot="14700000">
            <a:off x="5874928" y="2625163"/>
            <a:ext cx="59738" cy="397576"/>
          </a:xfrm>
          <a:prstGeom prst="can">
            <a:avLst/>
          </a:prstGeom>
          <a:solidFill>
            <a:srgbClr val="CCFFCC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1" name="Straight Arrow Connector 250"/>
          <p:cNvCxnSpPr/>
          <p:nvPr/>
        </p:nvCxnSpPr>
        <p:spPr>
          <a:xfrm rot="16200000" flipV="1">
            <a:off x="5438634" y="3058749"/>
            <a:ext cx="131699" cy="42648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Arrow Connector 251"/>
          <p:cNvCxnSpPr/>
          <p:nvPr/>
        </p:nvCxnSpPr>
        <p:spPr>
          <a:xfrm rot="16200000" flipH="1">
            <a:off x="5390446" y="2894201"/>
            <a:ext cx="109371" cy="62412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2" name="Straight Arrow Connector 271"/>
          <p:cNvCxnSpPr/>
          <p:nvPr/>
        </p:nvCxnSpPr>
        <p:spPr>
          <a:xfrm rot="16200000" flipH="1">
            <a:off x="7529080" y="1789449"/>
            <a:ext cx="233888" cy="80102"/>
          </a:xfrm>
          <a:prstGeom prst="straightConnector1">
            <a:avLst/>
          </a:prstGeom>
          <a:ln w="6350">
            <a:solidFill>
              <a:srgbClr val="00009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Connector 282"/>
          <p:cNvCxnSpPr/>
          <p:nvPr/>
        </p:nvCxnSpPr>
        <p:spPr>
          <a:xfrm flipV="1">
            <a:off x="4732061" y="751762"/>
            <a:ext cx="2528128" cy="2630996"/>
          </a:xfrm>
          <a:prstGeom prst="line">
            <a:avLst/>
          </a:prstGeom>
          <a:ln w="6350">
            <a:solidFill>
              <a:srgbClr val="00009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Connector 289"/>
          <p:cNvCxnSpPr>
            <a:stCxn id="137" idx="1"/>
          </p:cNvCxnSpPr>
          <p:nvPr/>
        </p:nvCxnSpPr>
        <p:spPr>
          <a:xfrm rot="10800000" flipH="1">
            <a:off x="6439850" y="1358393"/>
            <a:ext cx="2409690" cy="1187210"/>
          </a:xfrm>
          <a:prstGeom prst="line">
            <a:avLst/>
          </a:prstGeom>
          <a:ln w="6350">
            <a:solidFill>
              <a:srgbClr val="00009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6" name="TextBox 295"/>
          <p:cNvSpPr txBox="1"/>
          <p:nvPr/>
        </p:nvSpPr>
        <p:spPr>
          <a:xfrm>
            <a:off x="5586368" y="5656340"/>
            <a:ext cx="138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x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97" name="TextBox 296"/>
          <p:cNvSpPr txBox="1"/>
          <p:nvPr/>
        </p:nvSpPr>
        <p:spPr>
          <a:xfrm>
            <a:off x="7295959" y="567096"/>
            <a:ext cx="13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y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98" name="TextBox 297"/>
          <p:cNvSpPr txBox="1"/>
          <p:nvPr/>
        </p:nvSpPr>
        <p:spPr>
          <a:xfrm>
            <a:off x="8654668" y="1151739"/>
            <a:ext cx="1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z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99" name="TextBox 298"/>
          <p:cNvSpPr txBox="1"/>
          <p:nvPr/>
        </p:nvSpPr>
        <p:spPr>
          <a:xfrm>
            <a:off x="8171751" y="1890625"/>
            <a:ext cx="826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Electron </a:t>
            </a:r>
          </a:p>
          <a:p>
            <a:r>
              <a:rPr lang="en-US" sz="1000" dirty="0" smtClean="0"/>
              <a:t>quadrupoles</a:t>
            </a:r>
            <a:endParaRPr lang="en-US" sz="1000" dirty="0"/>
          </a:p>
        </p:txBody>
      </p:sp>
      <p:sp>
        <p:nvSpPr>
          <p:cNvPr id="300" name="TextBox 299"/>
          <p:cNvSpPr txBox="1"/>
          <p:nvPr/>
        </p:nvSpPr>
        <p:spPr>
          <a:xfrm rot="20043940">
            <a:off x="5139400" y="1530903"/>
            <a:ext cx="7329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Combined function</a:t>
            </a:r>
          </a:p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magnet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301" name="TextBox 300"/>
          <p:cNvSpPr txBox="1"/>
          <p:nvPr/>
        </p:nvSpPr>
        <p:spPr>
          <a:xfrm rot="20058301">
            <a:off x="6438876" y="1179442"/>
            <a:ext cx="581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Quad 3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302" name="TextBox 301"/>
          <p:cNvSpPr txBox="1"/>
          <p:nvPr/>
        </p:nvSpPr>
        <p:spPr>
          <a:xfrm rot="20092483">
            <a:off x="5924763" y="1441070"/>
            <a:ext cx="5844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Quad 2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303" name="TextBox 302"/>
          <p:cNvSpPr txBox="1"/>
          <p:nvPr/>
        </p:nvSpPr>
        <p:spPr>
          <a:xfrm rot="20120667">
            <a:off x="7177261" y="1287997"/>
            <a:ext cx="6215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Dipole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120" name="Can 119"/>
          <p:cNvSpPr/>
          <p:nvPr/>
        </p:nvSpPr>
        <p:spPr>
          <a:xfrm rot="14430564">
            <a:off x="3162455" y="3725888"/>
            <a:ext cx="818878" cy="587889"/>
          </a:xfrm>
          <a:prstGeom prst="can">
            <a:avLst>
              <a:gd name="adj" fmla="val 36514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/>
          <p:cNvSpPr/>
          <p:nvPr/>
        </p:nvSpPr>
        <p:spPr>
          <a:xfrm rot="19837573">
            <a:off x="3383280" y="3611002"/>
            <a:ext cx="389412" cy="813816"/>
          </a:xfrm>
          <a:prstGeom prst="rect">
            <a:avLst/>
          </a:prstGeom>
          <a:solidFill>
            <a:srgbClr val="0000FF">
              <a:alpha val="11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2" name="Straight Arrow Connector 121"/>
          <p:cNvCxnSpPr/>
          <p:nvPr/>
        </p:nvCxnSpPr>
        <p:spPr>
          <a:xfrm flipV="1">
            <a:off x="3886716" y="3762632"/>
            <a:ext cx="990137" cy="489697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" name="Can 122"/>
          <p:cNvSpPr/>
          <p:nvPr/>
        </p:nvSpPr>
        <p:spPr>
          <a:xfrm rot="14340000">
            <a:off x="3545733" y="3840797"/>
            <a:ext cx="73969" cy="40199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Can 124"/>
          <p:cNvSpPr/>
          <p:nvPr/>
        </p:nvSpPr>
        <p:spPr>
          <a:xfrm rot="14700000">
            <a:off x="3529193" y="3782246"/>
            <a:ext cx="60186" cy="397576"/>
          </a:xfrm>
          <a:prstGeom prst="can">
            <a:avLst/>
          </a:prstGeom>
          <a:solidFill>
            <a:srgbClr val="CCFFCC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Can 127"/>
          <p:cNvSpPr/>
          <p:nvPr/>
        </p:nvSpPr>
        <p:spPr>
          <a:xfrm rot="14335600">
            <a:off x="2624328" y="4096512"/>
            <a:ext cx="818878" cy="540483"/>
          </a:xfrm>
          <a:prstGeom prst="can">
            <a:avLst>
              <a:gd name="adj" fmla="val 40125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 rot="19713019">
            <a:off x="2887752" y="3933971"/>
            <a:ext cx="336498" cy="822079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cxnSp>
        <p:nvCxnSpPr>
          <p:cNvPr id="131" name="Straight Arrow Connector 130"/>
          <p:cNvCxnSpPr/>
          <p:nvPr/>
        </p:nvCxnSpPr>
        <p:spPr>
          <a:xfrm flipV="1">
            <a:off x="3001805" y="3843217"/>
            <a:ext cx="260663" cy="151112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Can 142"/>
          <p:cNvSpPr/>
          <p:nvPr/>
        </p:nvSpPr>
        <p:spPr>
          <a:xfrm rot="14399050">
            <a:off x="2030647" y="4501191"/>
            <a:ext cx="818878" cy="42452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 rot="19806639">
            <a:off x="2331620" y="4305934"/>
            <a:ext cx="238773" cy="81710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/>
          <p:cNvCxnSpPr/>
          <p:nvPr/>
        </p:nvCxnSpPr>
        <p:spPr>
          <a:xfrm flipV="1">
            <a:off x="2395309" y="4107268"/>
            <a:ext cx="339315" cy="200066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9" name="Can 148"/>
          <p:cNvSpPr/>
          <p:nvPr/>
        </p:nvSpPr>
        <p:spPr>
          <a:xfrm rot="14280000">
            <a:off x="3017520" y="4178808"/>
            <a:ext cx="77649" cy="34898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Can 152"/>
          <p:cNvSpPr/>
          <p:nvPr/>
        </p:nvSpPr>
        <p:spPr>
          <a:xfrm rot="14640000">
            <a:off x="2972676" y="4093573"/>
            <a:ext cx="58258" cy="344157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Can 158"/>
          <p:cNvSpPr/>
          <p:nvPr/>
        </p:nvSpPr>
        <p:spPr>
          <a:xfrm rot="14700000">
            <a:off x="2326933" y="4449527"/>
            <a:ext cx="68685" cy="251798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Can 162"/>
          <p:cNvSpPr/>
          <p:nvPr/>
        </p:nvSpPr>
        <p:spPr>
          <a:xfrm rot="14400000">
            <a:off x="2395728" y="4590288"/>
            <a:ext cx="82824" cy="247381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Can 164"/>
          <p:cNvSpPr/>
          <p:nvPr/>
        </p:nvSpPr>
        <p:spPr>
          <a:xfrm rot="14494022">
            <a:off x="1437197" y="4532675"/>
            <a:ext cx="818878" cy="978087"/>
          </a:xfrm>
          <a:prstGeom prst="can">
            <a:avLst>
              <a:gd name="adj" fmla="val 31862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7" name="Straight Arrow Connector 166"/>
          <p:cNvCxnSpPr/>
          <p:nvPr/>
        </p:nvCxnSpPr>
        <p:spPr>
          <a:xfrm rot="600000" flipV="1">
            <a:off x="2009775" y="4394094"/>
            <a:ext cx="129116" cy="91053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8" name="Rectangle 167"/>
          <p:cNvSpPr/>
          <p:nvPr/>
        </p:nvSpPr>
        <p:spPr>
          <a:xfrm rot="19865735">
            <a:off x="1473834" y="4598460"/>
            <a:ext cx="749808" cy="81492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9" name="Straight Connector 168"/>
          <p:cNvCxnSpPr/>
          <p:nvPr/>
        </p:nvCxnSpPr>
        <p:spPr>
          <a:xfrm flipV="1">
            <a:off x="2625251" y="2754273"/>
            <a:ext cx="3256091" cy="1808202"/>
          </a:xfrm>
          <a:prstGeom prst="line">
            <a:avLst/>
          </a:prstGeom>
          <a:ln w="19050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/>
          <p:nvPr/>
        </p:nvCxnSpPr>
        <p:spPr>
          <a:xfrm flipV="1">
            <a:off x="610060" y="4562475"/>
            <a:ext cx="2148047" cy="1189516"/>
          </a:xfrm>
          <a:prstGeom prst="line">
            <a:avLst/>
          </a:prstGeom>
          <a:ln w="19050">
            <a:solidFill>
              <a:srgbClr val="0000FF"/>
            </a:solidFill>
            <a:headEnd type="stealth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V="1">
            <a:off x="724588" y="4033870"/>
            <a:ext cx="2865265" cy="1717914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/>
          <p:cNvCxnSpPr>
            <a:cxnSpLocks noChangeAspect="1"/>
          </p:cNvCxnSpPr>
          <p:nvPr/>
        </p:nvCxnSpPr>
        <p:spPr>
          <a:xfrm flipV="1">
            <a:off x="1846636" y="4032504"/>
            <a:ext cx="1741568" cy="1035972"/>
          </a:xfrm>
          <a:prstGeom prst="line">
            <a:avLst/>
          </a:prstGeom>
          <a:ln w="19050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4" name="Can 213"/>
          <p:cNvSpPr/>
          <p:nvPr/>
        </p:nvSpPr>
        <p:spPr>
          <a:xfrm rot="14587095">
            <a:off x="1072648" y="5003909"/>
            <a:ext cx="427962" cy="19397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Can 214"/>
          <p:cNvSpPr/>
          <p:nvPr/>
        </p:nvSpPr>
        <p:spPr>
          <a:xfrm rot="14630842">
            <a:off x="914177" y="5065097"/>
            <a:ext cx="427962" cy="225293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Can 219"/>
          <p:cNvSpPr/>
          <p:nvPr/>
        </p:nvSpPr>
        <p:spPr>
          <a:xfrm rot="14581033">
            <a:off x="733152" y="5146071"/>
            <a:ext cx="427962" cy="242866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Can 222"/>
          <p:cNvSpPr/>
          <p:nvPr/>
        </p:nvSpPr>
        <p:spPr>
          <a:xfrm rot="14400000">
            <a:off x="1819656" y="4654296"/>
            <a:ext cx="83851" cy="790734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Can 223"/>
          <p:cNvSpPr/>
          <p:nvPr/>
        </p:nvSpPr>
        <p:spPr>
          <a:xfrm rot="14640000">
            <a:off x="1714643" y="4475068"/>
            <a:ext cx="101315" cy="781899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TextBox 224"/>
          <p:cNvSpPr txBox="1"/>
          <p:nvPr/>
        </p:nvSpPr>
        <p:spPr>
          <a:xfrm rot="19986783">
            <a:off x="4092173" y="3825508"/>
            <a:ext cx="595843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4.50 m</a:t>
            </a:r>
            <a:endParaRPr lang="en-US" sz="800" dirty="0"/>
          </a:p>
        </p:txBody>
      </p:sp>
      <p:sp>
        <p:nvSpPr>
          <p:cNvPr id="257" name="TextBox 256"/>
          <p:cNvSpPr txBox="1"/>
          <p:nvPr/>
        </p:nvSpPr>
        <p:spPr>
          <a:xfrm rot="19857241">
            <a:off x="3162441" y="1453580"/>
            <a:ext cx="1732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90"/>
                </a:solidFill>
              </a:rPr>
              <a:t>Solenoid aligned 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with ion beam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 rot="20069656">
            <a:off x="6062414" y="967073"/>
            <a:ext cx="810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INSIDE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 rot="20008829">
            <a:off x="1279207" y="3266510"/>
            <a:ext cx="1015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OUTSIDE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70903" y="5751989"/>
            <a:ext cx="570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ions</a:t>
            </a:r>
            <a:endParaRPr lang="en-US" dirty="0"/>
          </a:p>
        </p:txBody>
      </p:sp>
      <p:sp>
        <p:nvSpPr>
          <p:cNvPr id="176" name="TextBox 175"/>
          <p:cNvSpPr txBox="1"/>
          <p:nvPr/>
        </p:nvSpPr>
        <p:spPr>
          <a:xfrm rot="20038628">
            <a:off x="0" y="489826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electrons</a:t>
            </a:r>
            <a:endParaRPr lang="en-US" dirty="0"/>
          </a:p>
        </p:txBody>
      </p:sp>
      <p:cxnSp>
        <p:nvCxnSpPr>
          <p:cNvPr id="179" name="Straight Arrow Connector 178"/>
          <p:cNvCxnSpPr/>
          <p:nvPr/>
        </p:nvCxnSpPr>
        <p:spPr>
          <a:xfrm flipV="1">
            <a:off x="327830" y="5448723"/>
            <a:ext cx="282230" cy="1269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6" name="Can 225"/>
          <p:cNvSpPr/>
          <p:nvPr/>
        </p:nvSpPr>
        <p:spPr>
          <a:xfrm rot="14432463">
            <a:off x="3004914" y="2667353"/>
            <a:ext cx="2881735" cy="1901122"/>
          </a:xfrm>
          <a:prstGeom prst="can">
            <a:avLst>
              <a:gd name="adj" fmla="val 20476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7" name="Straight Arrow Connector 176"/>
          <p:cNvCxnSpPr/>
          <p:nvPr/>
        </p:nvCxnSpPr>
        <p:spPr>
          <a:xfrm flipV="1">
            <a:off x="4796036" y="3319511"/>
            <a:ext cx="617889" cy="304421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9945818">
            <a:off x="4810186" y="3246727"/>
            <a:ext cx="4490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2.5 m</a:t>
            </a:r>
            <a:endParaRPr lang="en-US" sz="900" dirty="0"/>
          </a:p>
        </p:txBody>
      </p:sp>
      <p:sp>
        <p:nvSpPr>
          <p:cNvPr id="180" name="TextBox 179"/>
          <p:cNvSpPr txBox="1"/>
          <p:nvPr/>
        </p:nvSpPr>
        <p:spPr>
          <a:xfrm>
            <a:off x="252063" y="396013"/>
            <a:ext cx="394576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From: </a:t>
            </a:r>
            <a:r>
              <a:rPr lang="en-US" dirty="0" err="1" smtClean="0"/>
              <a:t>Dejan</a:t>
            </a:r>
            <a:r>
              <a:rPr lang="en-US" dirty="0" smtClean="0"/>
              <a:t> </a:t>
            </a:r>
            <a:r>
              <a:rPr lang="en-US" dirty="0" err="1"/>
              <a:t>Trbojevic</a:t>
            </a:r>
            <a:r>
              <a:rPr lang="en-US" dirty="0"/>
              <a:t> (BNL</a:t>
            </a:r>
            <a:r>
              <a:rPr lang="en-US" dirty="0" smtClean="0"/>
              <a:t>)</a:t>
            </a:r>
          </a:p>
          <a:p>
            <a:pPr algn="ctr"/>
            <a:r>
              <a:rPr lang="en-US" dirty="0" smtClean="0"/>
              <a:t>  </a:t>
            </a:r>
            <a:r>
              <a:rPr lang="en-US" b="1" dirty="0"/>
              <a:t>EIC RD </a:t>
            </a:r>
            <a:r>
              <a:rPr lang="en-US" b="1" dirty="0" smtClean="0"/>
              <a:t>Simulation</a:t>
            </a:r>
            <a:r>
              <a:rPr lang="en-US" dirty="0" smtClean="0"/>
              <a:t> </a:t>
            </a:r>
            <a:r>
              <a:rPr lang="en-US" dirty="0"/>
              <a:t>9th of October 2012</a:t>
            </a:r>
            <a:endParaRPr lang="en-US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8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1-10-31 at 3.59.40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07583" cy="64928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4836"/>
          </a:xfrm>
        </p:spPr>
        <p:txBody>
          <a:bodyPr/>
          <a:lstStyle/>
          <a:p>
            <a:pPr algn="r"/>
            <a:r>
              <a:rPr lang="en-US" dirty="0" smtClean="0">
                <a:solidFill>
                  <a:srgbClr val="000090"/>
                </a:solidFill>
                <a:latin typeface="Comic Sans MS"/>
              </a:rPr>
              <a:t>Q2</a:t>
            </a:r>
            <a:endParaRPr lang="en-US" dirty="0">
              <a:solidFill>
                <a:srgbClr val="000090"/>
              </a:solidFill>
              <a:latin typeface="Comic Sans M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50632" y="3813048"/>
            <a:ext cx="456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50632" y="4115191"/>
            <a:ext cx="494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left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050632" y="4343400"/>
            <a:ext cx="106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1.5157 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023360" y="4617720"/>
            <a:ext cx="961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 T/m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142965" y="4892040"/>
            <a:ext cx="4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G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142965" y="5144302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90 mm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145539" y="5397500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 mm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152071" y="1260929"/>
            <a:ext cx="101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82.3 mm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662666" y="0"/>
            <a:ext cx="1482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103.4675 mm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037806" y="5715000"/>
            <a:ext cx="101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82.3 mm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037806" y="5989320"/>
            <a:ext cx="1482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103.4675 mm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971919" y="2015813"/>
            <a:ext cx="2097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Hadron Aperture Q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9" name="Oval 18"/>
          <p:cNvSpPr/>
          <p:nvPr/>
        </p:nvSpPr>
        <p:spPr>
          <a:xfrm>
            <a:off x="6399153" y="3270108"/>
            <a:ext cx="1345481" cy="1316077"/>
          </a:xfrm>
          <a:prstGeom prst="ellipse">
            <a:avLst/>
          </a:prstGeom>
          <a:solidFill>
            <a:srgbClr val="3366FF">
              <a:alpha val="21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249687" y="3695172"/>
            <a:ext cx="494945" cy="481260"/>
          </a:xfrm>
          <a:prstGeom prst="ellipse">
            <a:avLst/>
          </a:prstGeom>
          <a:solidFill>
            <a:srgbClr val="FF0000">
              <a:alpha val="21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970016" y="3718137"/>
            <a:ext cx="215660" cy="420018"/>
          </a:xfrm>
          <a:prstGeom prst="ellipse">
            <a:avLst/>
          </a:prstGeom>
          <a:solidFill>
            <a:srgbClr val="FF0000">
              <a:alpha val="21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5181697" y="3928147"/>
            <a:ext cx="3962303" cy="233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19" idx="2"/>
          </p:cNvCxnSpPr>
          <p:nvPr/>
        </p:nvCxnSpPr>
        <p:spPr>
          <a:xfrm rot="16200000" flipH="1">
            <a:off x="5906234" y="3435227"/>
            <a:ext cx="983432" cy="240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6396748" y="3005559"/>
            <a:ext cx="1347886" cy="2331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6504427" y="4221856"/>
            <a:ext cx="1979551" cy="240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21" idx="6"/>
          </p:cNvCxnSpPr>
          <p:nvPr/>
        </p:nvCxnSpPr>
        <p:spPr>
          <a:xfrm rot="5400000">
            <a:off x="7155173" y="3343937"/>
            <a:ext cx="1181325" cy="240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658031" y="2636227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90 mm</a:t>
            </a:r>
            <a:endParaRPr lang="en-US" dirty="0"/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6030003" y="4165785"/>
            <a:ext cx="2094097" cy="15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7077846" y="5066463"/>
            <a:ext cx="417559" cy="1588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981835" y="4756219"/>
            <a:ext cx="7652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mic Sans MS"/>
              </a:rPr>
              <a:t>13.8 mm</a:t>
            </a:r>
            <a:endParaRPr lang="en-US" sz="1200" dirty="0">
              <a:latin typeface="Comic Sans MS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rot="5400000">
            <a:off x="6236375" y="4886691"/>
            <a:ext cx="1901778" cy="15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6022022" y="4887997"/>
            <a:ext cx="1897577" cy="158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6970015" y="5696712"/>
            <a:ext cx="217249" cy="1588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971919" y="5837578"/>
            <a:ext cx="28543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mic Sans MS"/>
              </a:rPr>
              <a:t>6</a:t>
            </a:r>
            <a:r>
              <a:rPr lang="en-US" sz="1200" dirty="0" smtClean="0">
                <a:latin typeface="Wingdings"/>
                <a:ea typeface="Wingdings"/>
                <a:cs typeface="Wingdings"/>
              </a:rPr>
              <a:t></a:t>
            </a:r>
            <a:r>
              <a:rPr lang="en-US" sz="1200" dirty="0" smtClean="0">
                <a:latin typeface="Lucida Grande"/>
                <a:ea typeface="Lucida Grande"/>
                <a:cs typeface="Lucida Grande"/>
              </a:rPr>
              <a:t>σ</a:t>
            </a:r>
            <a:r>
              <a:rPr lang="en-US" sz="1200" dirty="0" smtClean="0">
                <a:latin typeface="ＭＳ ゴシック"/>
                <a:ea typeface="ＭＳ ゴシック"/>
                <a:cs typeface="ＭＳ ゴシック"/>
              </a:rPr>
              <a:t>=</a:t>
            </a:r>
            <a:r>
              <a:rPr lang="en-US" sz="1200" dirty="0" smtClean="0">
                <a:latin typeface="Comic Sans MS"/>
              </a:rPr>
              <a:t>6</a:t>
            </a:r>
            <a:r>
              <a:rPr lang="en-US" sz="1200" dirty="0" smtClean="0">
                <a:latin typeface="ＭＳ ゴシック"/>
                <a:ea typeface="ＭＳ ゴシック"/>
                <a:cs typeface="ＭＳ ゴシック"/>
              </a:rPr>
              <a:t> </a:t>
            </a:r>
            <a:r>
              <a:rPr lang="en-US" sz="1200" dirty="0" smtClean="0">
                <a:latin typeface="Wingdings"/>
                <a:ea typeface="Wingdings"/>
                <a:cs typeface="Wingdings"/>
              </a:rPr>
              <a:t></a:t>
            </a:r>
            <a:r>
              <a:rPr lang="en-US" sz="1600" dirty="0" smtClean="0">
                <a:latin typeface="ＭＳ ゴシック"/>
                <a:ea typeface="ＭＳ ゴシック"/>
                <a:cs typeface="ＭＳ ゴシック"/>
              </a:rPr>
              <a:t>√</a:t>
            </a:r>
            <a:r>
              <a:rPr lang="en-US" sz="1200" dirty="0" smtClean="0">
                <a:latin typeface="Comic Sans MS"/>
                <a:ea typeface="ＭＳ ゴシック"/>
                <a:cs typeface="ＭＳ ゴシック"/>
              </a:rPr>
              <a:t>916m</a:t>
            </a:r>
            <a:r>
              <a:rPr lang="en-US" sz="1200" dirty="0" smtClean="0">
                <a:latin typeface="Comic Sans MS"/>
                <a:ea typeface="Wingdings"/>
                <a:cs typeface="Wingdings"/>
              </a:rPr>
              <a:t></a:t>
            </a:r>
            <a:r>
              <a:rPr lang="en-US" sz="1200" dirty="0" smtClean="0">
                <a:latin typeface="Comic Sans MS"/>
                <a:ea typeface="ＭＳ ゴシック"/>
                <a:cs typeface="ＭＳ ゴシック"/>
              </a:rPr>
              <a:t>1.2/6</a:t>
            </a:r>
            <a:r>
              <a:rPr lang="en-US" sz="1200" dirty="0" smtClean="0">
                <a:latin typeface="Comic Sans MS"/>
                <a:ea typeface="Wingdings"/>
                <a:cs typeface="Wingdings"/>
              </a:rPr>
              <a:t>265.76=5 mm</a:t>
            </a:r>
            <a:endParaRPr lang="en-US" sz="1200" dirty="0">
              <a:latin typeface="Comic Sans M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42224" y="5328968"/>
            <a:ext cx="5636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mic Sans MS"/>
                <a:ea typeface="Wingdings"/>
                <a:cs typeface="Wingdings"/>
              </a:rPr>
              <a:t>5 mm</a:t>
            </a:r>
            <a:endParaRPr lang="en-US" sz="1200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6766560" y="5934456"/>
            <a:ext cx="1437735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795260" y="3558814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neutrons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4982595" y="1083430"/>
            <a:ext cx="394576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From: </a:t>
            </a:r>
            <a:r>
              <a:rPr lang="en-US" dirty="0" err="1" smtClean="0"/>
              <a:t>Dejan</a:t>
            </a:r>
            <a:r>
              <a:rPr lang="en-US" dirty="0" smtClean="0"/>
              <a:t> </a:t>
            </a:r>
            <a:r>
              <a:rPr lang="en-US" dirty="0" err="1"/>
              <a:t>Trbojevic</a:t>
            </a:r>
            <a:r>
              <a:rPr lang="en-US" dirty="0"/>
              <a:t> (BNL</a:t>
            </a:r>
            <a:r>
              <a:rPr lang="en-US" dirty="0" smtClean="0"/>
              <a:t>)</a:t>
            </a:r>
          </a:p>
          <a:p>
            <a:pPr algn="ctr"/>
            <a:r>
              <a:rPr lang="en-US" dirty="0" smtClean="0"/>
              <a:t>  </a:t>
            </a:r>
            <a:r>
              <a:rPr lang="en-US" b="1" dirty="0"/>
              <a:t>EIC RD </a:t>
            </a:r>
            <a:r>
              <a:rPr lang="en-US" b="1" dirty="0" smtClean="0"/>
              <a:t>Simulation</a:t>
            </a:r>
            <a:r>
              <a:rPr lang="en-US" dirty="0" smtClean="0"/>
              <a:t> </a:t>
            </a:r>
            <a:r>
              <a:rPr lang="en-US" dirty="0"/>
              <a:t>9th of October 2012</a:t>
            </a:r>
            <a:endParaRPr lang="en-US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84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0" y="35169"/>
            <a:ext cx="7966360" cy="530603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00201" y="5646003"/>
            <a:ext cx="594359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From: </a:t>
            </a:r>
            <a:r>
              <a:rPr lang="en-US" sz="2400" b="1" dirty="0" err="1" smtClean="0"/>
              <a:t>Y.Hao</a:t>
            </a:r>
            <a:r>
              <a:rPr lang="en-US" sz="2400" b="1" dirty="0" smtClean="0"/>
              <a:t> </a:t>
            </a:r>
            <a:r>
              <a:rPr lang="en-US" sz="2400" b="1" dirty="0"/>
              <a:t>on behalf of </a:t>
            </a:r>
            <a:r>
              <a:rPr lang="en-US" sz="2400" b="1" dirty="0" err="1"/>
              <a:t>eRHIC</a:t>
            </a:r>
            <a:r>
              <a:rPr lang="en-US" sz="2400" b="1" dirty="0"/>
              <a:t> design team </a:t>
            </a:r>
            <a:endParaRPr lang="en-US" sz="2400" b="1" dirty="0" smtClean="0"/>
          </a:p>
          <a:p>
            <a:pPr algn="ctr"/>
            <a:r>
              <a:rPr lang="en-US" sz="2400" b="1" dirty="0" smtClean="0"/>
              <a:t>   </a:t>
            </a:r>
            <a:r>
              <a:rPr lang="en-US" sz="2400" b="1" dirty="0"/>
              <a:t>2012 RHIC &amp; AGS Annual User’s Meeting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98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28600" y="2362200"/>
            <a:ext cx="317183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Hadron Beam Direction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Roman Pots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tudies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87688" y="1047937"/>
            <a:ext cx="7741912" cy="2457263"/>
            <a:chOff x="640088" y="914400"/>
            <a:chExt cx="7741912" cy="245726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0" y="914400"/>
              <a:ext cx="4419600" cy="2457263"/>
            </a:xfrm>
            <a:prstGeom prst="rect">
              <a:avLst/>
            </a:prstGeom>
          </p:spPr>
        </p:pic>
        <p:sp>
          <p:nvSpPr>
            <p:cNvPr id="11" name="Rounded Rectangle 10"/>
            <p:cNvSpPr/>
            <p:nvPr/>
          </p:nvSpPr>
          <p:spPr>
            <a:xfrm>
              <a:off x="3657600" y="1066800"/>
              <a:ext cx="4724400" cy="2304863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0088" y="1695263"/>
              <a:ext cx="23210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0070C0"/>
                  </a:solidFill>
                </a:rPr>
                <a:t>Interaction Point</a:t>
              </a:r>
              <a:endParaRPr lang="en-US" sz="2400" b="1" dirty="0">
                <a:solidFill>
                  <a:srgbClr val="0070C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1066800"/>
              <a:ext cx="2664063" cy="83099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7030A0"/>
                  </a:solidFill>
                </a:rPr>
                <a:t>Roman Pots station</a:t>
              </a:r>
            </a:p>
            <a:p>
              <a:pPr algn="ctr"/>
              <a:r>
                <a:rPr lang="en-US" sz="2400" b="1" dirty="0" smtClean="0">
                  <a:solidFill>
                    <a:srgbClr val="7030A0"/>
                  </a:solidFill>
                </a:rPr>
                <a:t>(20 – 22 m  from IP)</a:t>
              </a:r>
              <a:endParaRPr lang="en-US" sz="2400" b="1" dirty="0">
                <a:solidFill>
                  <a:srgbClr val="7030A0"/>
                </a:solidFill>
              </a:endParaRPr>
            </a:p>
          </p:txBody>
        </p:sp>
        <p:cxnSp>
          <p:nvCxnSpPr>
            <p:cNvPr id="29" name="Straight Arrow Connector 28"/>
            <p:cNvCxnSpPr>
              <a:stCxn id="27" idx="3"/>
            </p:cNvCxnSpPr>
            <p:nvPr/>
          </p:nvCxnSpPr>
          <p:spPr>
            <a:xfrm>
              <a:off x="3502263" y="1482299"/>
              <a:ext cx="1144396" cy="289164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/>
          <p:cNvCxnSpPr>
            <a:stCxn id="13" idx="3"/>
          </p:cNvCxnSpPr>
          <p:nvPr/>
        </p:nvCxnSpPr>
        <p:spPr>
          <a:xfrm>
            <a:off x="2808773" y="2059633"/>
            <a:ext cx="696427" cy="36253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ight Arrow 36"/>
          <p:cNvSpPr/>
          <p:nvPr/>
        </p:nvSpPr>
        <p:spPr>
          <a:xfrm rot="20207283">
            <a:off x="3359070" y="2420547"/>
            <a:ext cx="694059" cy="165412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Date Placeholder 4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 24"/>
          <p:cNvGrpSpPr>
            <a:grpSpLocks/>
          </p:cNvGrpSpPr>
          <p:nvPr/>
        </p:nvGrpSpPr>
        <p:grpSpPr bwMode="auto">
          <a:xfrm>
            <a:off x="457200" y="3577832"/>
            <a:ext cx="4497388" cy="2670568"/>
            <a:chOff x="138415" y="793518"/>
            <a:chExt cx="4853970" cy="3224484"/>
          </a:xfrm>
        </p:grpSpPr>
        <p:pic>
          <p:nvPicPr>
            <p:cNvPr id="21" name="Picture 6" descr="excl.proton-angle_vs_momentum_for_three_energies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15" y="793518"/>
              <a:ext cx="4853970" cy="3224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" name="Straight Connector 21"/>
            <p:cNvCxnSpPr/>
            <p:nvPr/>
          </p:nvCxnSpPr>
          <p:spPr>
            <a:xfrm>
              <a:off x="495557" y="1922326"/>
              <a:ext cx="4000001" cy="25402"/>
            </a:xfrm>
            <a:prstGeom prst="line">
              <a:avLst/>
            </a:prstGeom>
            <a:ln w="317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1739900" y="1441861"/>
              <a:ext cx="2680528" cy="369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eaLnBrk="1" hangingPunct="1"/>
              <a:r>
                <a:rPr lang="en-US" sz="1800" i="1" dirty="0" err="1" smtClean="0">
                  <a:solidFill>
                    <a:srgbClr val="FF0000"/>
                  </a:solidFill>
                  <a:latin typeface="Calibri" pitchFamily="-105" charset="0"/>
                </a:rPr>
                <a:t>eRHIC</a:t>
              </a:r>
              <a:r>
                <a:rPr lang="en-US" sz="1800" i="1" dirty="0" smtClean="0">
                  <a:solidFill>
                    <a:srgbClr val="FF0000"/>
                  </a:solidFill>
                  <a:latin typeface="Calibri" pitchFamily="-105" charset="0"/>
                </a:rPr>
                <a:t> </a:t>
              </a:r>
              <a:r>
                <a:rPr lang="en-US" sz="1800" i="1" dirty="0">
                  <a:solidFill>
                    <a:srgbClr val="FF0000"/>
                  </a:solidFill>
                  <a:latin typeface="Calibri" pitchFamily="-105" charset="0"/>
                </a:rPr>
                <a:t>detector acceptance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0" y="3072825"/>
            <a:ext cx="6169025" cy="2640989"/>
            <a:chOff x="30163" y="468924"/>
            <a:chExt cx="6169025" cy="2640989"/>
          </a:xfrm>
        </p:grpSpPr>
        <p:cxnSp>
          <p:nvCxnSpPr>
            <p:cNvPr id="25" name="Straight Arrow Connector 24"/>
            <p:cNvCxnSpPr>
              <a:cxnSpLocks noChangeShapeType="1"/>
            </p:cNvCxnSpPr>
            <p:nvPr/>
          </p:nvCxnSpPr>
          <p:spPr bwMode="auto">
            <a:xfrm rot="16200000" flipV="1">
              <a:off x="4696618" y="1488282"/>
              <a:ext cx="881063" cy="12700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5214938" y="1131888"/>
              <a:ext cx="9842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800" dirty="0">
                  <a:solidFill>
                    <a:prstClr val="black"/>
                  </a:solidFill>
                  <a:latin typeface="Calibri" pitchFamily="-105" charset="0"/>
                </a:rPr>
                <a:t>Main </a:t>
              </a:r>
            </a:p>
            <a:p>
              <a:pPr algn="ctr" eaLnBrk="1" hangingPunct="1"/>
              <a:r>
                <a:rPr lang="en-US" sz="1800" dirty="0">
                  <a:solidFill>
                    <a:prstClr val="black"/>
                  </a:solidFill>
                  <a:latin typeface="Calibri" pitchFamily="-105" charset="0"/>
                </a:rPr>
                <a:t>detector</a:t>
              </a:r>
            </a:p>
          </p:txBody>
        </p:sp>
        <p:sp>
          <p:nvSpPr>
            <p:cNvPr id="28" name="TextBox 27"/>
            <p:cNvSpPr txBox="1">
              <a:spLocks noChangeArrowheads="1"/>
            </p:cNvSpPr>
            <p:nvPr/>
          </p:nvSpPr>
          <p:spPr bwMode="auto">
            <a:xfrm>
              <a:off x="5253038" y="2311400"/>
              <a:ext cx="842962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800" dirty="0">
                  <a:solidFill>
                    <a:prstClr val="black"/>
                  </a:solidFill>
                  <a:latin typeface="Calibri" pitchFamily="-105" charset="0"/>
                </a:rPr>
                <a:t>Roman </a:t>
              </a:r>
            </a:p>
            <a:p>
              <a:pPr algn="ctr" eaLnBrk="1" hangingPunct="1"/>
              <a:r>
                <a:rPr lang="en-US" sz="1800" dirty="0">
                  <a:solidFill>
                    <a:prstClr val="black"/>
                  </a:solidFill>
                  <a:latin typeface="Calibri" pitchFamily="-105" charset="0"/>
                </a:rPr>
                <a:t>Pots</a:t>
              </a:r>
            </a:p>
          </p:txBody>
        </p:sp>
        <p:cxnSp>
          <p:nvCxnSpPr>
            <p:cNvPr id="32" name="Straight Arrow Connector 31"/>
            <p:cNvCxnSpPr>
              <a:cxnSpLocks noChangeShapeType="1"/>
            </p:cNvCxnSpPr>
            <p:nvPr/>
          </p:nvCxnSpPr>
          <p:spPr bwMode="auto">
            <a:xfrm rot="5400000">
              <a:off x="4617244" y="2583657"/>
              <a:ext cx="1044575" cy="7937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TextBox 32"/>
            <p:cNvSpPr txBox="1">
              <a:spLocks noChangeArrowheads="1"/>
            </p:cNvSpPr>
            <p:nvPr/>
          </p:nvSpPr>
          <p:spPr bwMode="auto">
            <a:xfrm>
              <a:off x="30163" y="468924"/>
              <a:ext cx="35052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600" b="1" dirty="0">
                  <a:solidFill>
                    <a:srgbClr val="0000FF"/>
                  </a:solidFill>
                  <a:latin typeface="Calibri" pitchFamily="-105" charset="0"/>
                </a:rPr>
                <a:t>leading protons are never in the main detector acceptance at </a:t>
              </a:r>
              <a:r>
                <a:rPr lang="en-US" sz="1600" b="1" dirty="0" smtClean="0">
                  <a:solidFill>
                    <a:srgbClr val="0000FF"/>
                  </a:solidFill>
                  <a:latin typeface="Calibri" pitchFamily="-105" charset="0"/>
                </a:rPr>
                <a:t>EIC </a:t>
              </a:r>
              <a:endParaRPr lang="en-US" sz="1600" b="1" dirty="0">
                <a:solidFill>
                  <a:srgbClr val="0000FF"/>
                </a:solidFill>
                <a:latin typeface="Calibri" pitchFamily="-105" charset="0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4098533"/>
            <a:ext cx="2390775" cy="2028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97552" y="4267200"/>
            <a:ext cx="145584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66CC"/>
                </a:solidFill>
              </a:rPr>
              <a:t>20x250 </a:t>
            </a:r>
            <a:r>
              <a:rPr lang="en-US" sz="2000" b="1" dirty="0" err="1" smtClean="0">
                <a:solidFill>
                  <a:srgbClr val="FF66CC"/>
                </a:solidFill>
              </a:rPr>
              <a:t>GeV</a:t>
            </a:r>
            <a:endParaRPr lang="en-US" sz="2000" b="1" dirty="0">
              <a:solidFill>
                <a:srgbClr val="FF66C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7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41" y="4032752"/>
            <a:ext cx="3543300" cy="23680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760" y="4095750"/>
            <a:ext cx="4914900" cy="20383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12" y="-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Roman Pots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tudies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0" y="42863"/>
            <a:ext cx="8791575" cy="3962400"/>
            <a:chOff x="0" y="42863"/>
            <a:chExt cx="8791575" cy="3962400"/>
          </a:xfrm>
        </p:grpSpPr>
        <p:grpSp>
          <p:nvGrpSpPr>
            <p:cNvPr id="35" name="Group 34"/>
            <p:cNvGrpSpPr/>
            <p:nvPr/>
          </p:nvGrpSpPr>
          <p:grpSpPr>
            <a:xfrm>
              <a:off x="0" y="42863"/>
              <a:ext cx="8791575" cy="3962400"/>
              <a:chOff x="0" y="42863"/>
              <a:chExt cx="8791575" cy="3962400"/>
            </a:xfrm>
          </p:grpSpPr>
          <p:grpSp>
            <p:nvGrpSpPr>
              <p:cNvPr id="47" name="Group 42"/>
              <p:cNvGrpSpPr>
                <a:grpSpLocks/>
              </p:cNvGrpSpPr>
              <p:nvPr/>
            </p:nvGrpSpPr>
            <p:grpSpPr bwMode="auto">
              <a:xfrm>
                <a:off x="212725" y="969963"/>
                <a:ext cx="8578850" cy="3035300"/>
                <a:chOff x="213356" y="970526"/>
                <a:chExt cx="8577734" cy="3035300"/>
              </a:xfrm>
            </p:grpSpPr>
            <p:grpSp>
              <p:nvGrpSpPr>
                <p:cNvPr id="50" name="Group 37"/>
                <p:cNvGrpSpPr>
                  <a:grpSpLocks/>
                </p:cNvGrpSpPr>
                <p:nvPr/>
              </p:nvGrpSpPr>
              <p:grpSpPr bwMode="auto">
                <a:xfrm>
                  <a:off x="213356" y="970526"/>
                  <a:ext cx="8577734" cy="3035300"/>
                  <a:chOff x="213356" y="970526"/>
                  <a:chExt cx="8577734" cy="3035300"/>
                </a:xfrm>
              </p:grpSpPr>
              <p:pic>
                <p:nvPicPr>
                  <p:cNvPr id="53" name="Picture 33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13356" y="1044263"/>
                    <a:ext cx="3159756" cy="296156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4" name="Picture 35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638800" y="970526"/>
                    <a:ext cx="3152290" cy="294364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51" name="TextBox 40"/>
                <p:cNvSpPr txBox="1">
                  <a:spLocks noChangeArrowheads="1"/>
                </p:cNvSpPr>
                <p:nvPr/>
              </p:nvSpPr>
              <p:spPr bwMode="auto">
                <a:xfrm>
                  <a:off x="838033" y="1424521"/>
                  <a:ext cx="149860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9pPr>
                </a:lstStyle>
                <a:p>
                  <a:pPr eaLnBrk="1" hangingPunct="1"/>
                  <a:r>
                    <a:rPr lang="en-US" sz="1800" b="1">
                      <a:solidFill>
                        <a:srgbClr val="FF0000"/>
                      </a:solidFill>
                      <a:latin typeface="Calibri" pitchFamily="-105" charset="0"/>
                    </a:rPr>
                    <a:t>5x100 GeV</a:t>
                  </a:r>
                </a:p>
              </p:txBody>
            </p:sp>
            <p:sp>
              <p:nvSpPr>
                <p:cNvPr id="52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6307854" y="1347576"/>
                  <a:ext cx="149860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9pPr>
                </a:lstStyle>
                <a:p>
                  <a:pPr eaLnBrk="1" hangingPunct="1"/>
                  <a:r>
                    <a:rPr lang="en-US" sz="1800" b="1">
                      <a:solidFill>
                        <a:srgbClr val="FF0000"/>
                      </a:solidFill>
                      <a:latin typeface="Calibri" pitchFamily="-105" charset="0"/>
                    </a:rPr>
                    <a:t>5x100 GeV</a:t>
                  </a:r>
                </a:p>
              </p:txBody>
            </p:sp>
          </p:grpSp>
          <p:sp>
            <p:nvSpPr>
              <p:cNvPr id="48" name="TextBox 47"/>
              <p:cNvSpPr txBox="1">
                <a:spLocks noChangeArrowheads="1"/>
              </p:cNvSpPr>
              <p:nvPr/>
            </p:nvSpPr>
            <p:spPr bwMode="auto">
              <a:xfrm>
                <a:off x="2000250" y="652463"/>
                <a:ext cx="552450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9pPr>
              </a:lstStyle>
              <a:p>
                <a:pPr algn="ctr" eaLnBrk="1" hangingPunct="1"/>
                <a:r>
                  <a:rPr lang="en-US" sz="1600" b="1" dirty="0">
                    <a:latin typeface="Calibri" pitchFamily="-105" charset="0"/>
                  </a:rPr>
                  <a:t>Accepted </a:t>
                </a:r>
                <a:r>
                  <a:rPr lang="en-US" sz="1600" b="1" dirty="0" err="1">
                    <a:latin typeface="Calibri" pitchFamily="-105" charset="0"/>
                  </a:rPr>
                  <a:t>in“Roman</a:t>
                </a:r>
                <a:r>
                  <a:rPr lang="en-US" sz="1600" b="1" dirty="0">
                    <a:latin typeface="Calibri" pitchFamily="-105" charset="0"/>
                  </a:rPr>
                  <a:t> Pot”(example) at s=20m</a:t>
                </a:r>
              </a:p>
            </p:txBody>
          </p:sp>
          <p:sp>
            <p:nvSpPr>
              <p:cNvPr id="49" name="TextBox 6"/>
              <p:cNvSpPr txBox="1">
                <a:spLocks noChangeArrowheads="1"/>
              </p:cNvSpPr>
              <p:nvPr/>
            </p:nvSpPr>
            <p:spPr bwMode="auto">
              <a:xfrm>
                <a:off x="0" y="42863"/>
                <a:ext cx="1712912" cy="338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9pPr>
              </a:lstStyle>
              <a:p>
                <a:pPr eaLnBrk="1" hangingPunct="1"/>
                <a:r>
                  <a:rPr lang="en-US" sz="1600" b="1" dirty="0">
                    <a:solidFill>
                      <a:srgbClr val="0000FF"/>
                    </a:solidFill>
                    <a:latin typeface="Calibri" pitchFamily="-105" charset="0"/>
                  </a:rPr>
                  <a:t>Plots from J-H Lee</a:t>
                </a:r>
              </a:p>
            </p:txBody>
          </p:sp>
        </p:grpSp>
        <p:sp>
          <p:nvSpPr>
            <p:cNvPr id="36" name="TextBox 29"/>
            <p:cNvSpPr txBox="1">
              <a:spLocks noChangeArrowheads="1"/>
            </p:cNvSpPr>
            <p:nvPr/>
          </p:nvSpPr>
          <p:spPr bwMode="auto">
            <a:xfrm>
              <a:off x="3832225" y="1270000"/>
              <a:ext cx="120491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400" b="1">
                  <a:solidFill>
                    <a:srgbClr val="000090"/>
                  </a:solidFill>
                  <a:latin typeface="Calibri" pitchFamily="-105" charset="0"/>
                </a:rPr>
                <a:t>Quadrupoles acceptance</a:t>
              </a:r>
            </a:p>
          </p:txBody>
        </p:sp>
        <p:sp>
          <p:nvSpPr>
            <p:cNvPr id="38" name="TextBox 30"/>
            <p:cNvSpPr txBox="1">
              <a:spLocks noChangeArrowheads="1"/>
            </p:cNvSpPr>
            <p:nvPr/>
          </p:nvSpPr>
          <p:spPr bwMode="auto">
            <a:xfrm>
              <a:off x="3832225" y="2625725"/>
              <a:ext cx="1204913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400" b="1">
                  <a:solidFill>
                    <a:srgbClr val="FF0000"/>
                  </a:solidFill>
                  <a:latin typeface="Calibri" pitchFamily="-105" charset="0"/>
                </a:rPr>
                <a:t>10</a:t>
              </a:r>
              <a:r>
                <a:rPr lang="en-US" sz="1400" b="1">
                  <a:solidFill>
                    <a:srgbClr val="FF0000"/>
                  </a:solidFill>
                  <a:latin typeface="Symbol" pitchFamily="-105" charset="2"/>
                </a:rPr>
                <a:t>s </a:t>
              </a:r>
              <a:r>
                <a:rPr lang="en-US" sz="1400" b="1">
                  <a:solidFill>
                    <a:srgbClr val="FF0000"/>
                  </a:solidFill>
                  <a:latin typeface="Calibri" pitchFamily="-105" charset="0"/>
                </a:rPr>
                <a:t>from the beam-pipe</a:t>
              </a:r>
            </a:p>
          </p:txBody>
        </p:sp>
        <p:cxnSp>
          <p:nvCxnSpPr>
            <p:cNvPr id="39" name="Straight Arrow Connector 38"/>
            <p:cNvCxnSpPr>
              <a:cxnSpLocks noChangeShapeType="1"/>
              <a:stCxn id="36" idx="1"/>
            </p:cNvCxnSpPr>
            <p:nvPr/>
          </p:nvCxnSpPr>
          <p:spPr bwMode="auto">
            <a:xfrm rot="10800000" flipV="1">
              <a:off x="1963738" y="1531938"/>
              <a:ext cx="1868487" cy="44291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Straight Arrow Connector 39"/>
            <p:cNvCxnSpPr>
              <a:cxnSpLocks noChangeShapeType="1"/>
              <a:stCxn id="36" idx="3"/>
            </p:cNvCxnSpPr>
            <p:nvPr/>
          </p:nvCxnSpPr>
          <p:spPr bwMode="auto">
            <a:xfrm>
              <a:off x="5037138" y="1531938"/>
              <a:ext cx="2019300" cy="44291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Straight Arrow Connector 43"/>
            <p:cNvCxnSpPr>
              <a:cxnSpLocks noChangeShapeType="1"/>
              <a:stCxn id="38" idx="1"/>
            </p:cNvCxnSpPr>
            <p:nvPr/>
          </p:nvCxnSpPr>
          <p:spPr bwMode="auto">
            <a:xfrm rot="10800000">
              <a:off x="2000250" y="2347913"/>
              <a:ext cx="1831975" cy="538162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Arrow Connector 44"/>
            <p:cNvCxnSpPr>
              <a:cxnSpLocks noChangeShapeType="1"/>
              <a:stCxn id="38" idx="3"/>
            </p:cNvCxnSpPr>
            <p:nvPr/>
          </p:nvCxnSpPr>
          <p:spPr bwMode="auto">
            <a:xfrm flipV="1">
              <a:off x="5037138" y="2347913"/>
              <a:ext cx="2097087" cy="538162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3384550" y="1974850"/>
              <a:ext cx="2025650" cy="542925"/>
            </a:xfrm>
            <a:prstGeom prst="ellipse">
              <a:avLst/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660066"/>
                  </a:solidFill>
                  <a:latin typeface="+mn-lt"/>
                  <a:ea typeface="+mn-ea"/>
                </a:rPr>
                <a:t>Simulation based on </a:t>
              </a:r>
              <a:r>
                <a:rPr lang="en-US" sz="1400" b="1" dirty="0" err="1">
                  <a:solidFill>
                    <a:srgbClr val="660066"/>
                  </a:solidFill>
                  <a:latin typeface="+mn-lt"/>
                  <a:ea typeface="+mn-ea"/>
                </a:rPr>
                <a:t>eRHIC</a:t>
              </a:r>
              <a:endParaRPr lang="en-US" sz="1400" b="1" dirty="0">
                <a:solidFill>
                  <a:srgbClr val="660066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" name="Rounded Rectangle 4"/>
          <p:cNvSpPr/>
          <p:nvPr/>
        </p:nvSpPr>
        <p:spPr>
          <a:xfrm>
            <a:off x="136525" y="652463"/>
            <a:ext cx="8931275" cy="344328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602162" y="4262735"/>
            <a:ext cx="109517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66CC"/>
                </a:solidFill>
              </a:rPr>
              <a:t>20x250</a:t>
            </a:r>
            <a:endParaRPr lang="en-US" sz="2400" b="1" dirty="0">
              <a:solidFill>
                <a:srgbClr val="FF66CC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8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Calorimeters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3769" y="981835"/>
            <a:ext cx="3867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New technologies under consideration</a:t>
            </a:r>
            <a:r>
              <a:rPr lang="en-US" dirty="0" smtClean="0">
                <a:solidFill>
                  <a:prstClr val="black"/>
                </a:solidFill>
              </a:rPr>
              <a:t>:</a:t>
            </a:r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63769" y="1351167"/>
            <a:ext cx="8688265" cy="2807567"/>
            <a:chOff x="263769" y="1351167"/>
            <a:chExt cx="8688265" cy="3220833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800" y="2029880"/>
              <a:ext cx="3657600" cy="2542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 descr="4x1fibers_crop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0600" y="2540149"/>
              <a:ext cx="3474720" cy="1422251"/>
            </a:xfrm>
            <a:prstGeom prst="rect">
              <a:avLst/>
            </a:prstGeom>
          </p:spPr>
        </p:pic>
        <p:sp>
          <p:nvSpPr>
            <p:cNvPr id="12" name="Rounded Rectangle 11"/>
            <p:cNvSpPr/>
            <p:nvPr/>
          </p:nvSpPr>
          <p:spPr>
            <a:xfrm>
              <a:off x="263769" y="1351167"/>
              <a:ext cx="8688265" cy="322023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3400" y="1588776"/>
              <a:ext cx="57658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prstClr val="black"/>
                  </a:solidFill>
                </a:rPr>
                <a:t>STAR  Forward </a:t>
              </a:r>
              <a:r>
                <a:rPr lang="en-US" b="1" dirty="0" err="1" smtClean="0">
                  <a:solidFill>
                    <a:prstClr val="black"/>
                  </a:solidFill>
                </a:rPr>
                <a:t>Calorimeter:Tungsten</a:t>
              </a:r>
              <a:r>
                <a:rPr lang="en-US" b="1" dirty="0" smtClean="0">
                  <a:solidFill>
                    <a:prstClr val="black"/>
                  </a:solidFill>
                </a:rPr>
                <a:t> Powder/Epoxy/</a:t>
              </a:r>
              <a:r>
                <a:rPr lang="en-US" b="1" dirty="0" err="1" smtClean="0">
                  <a:solidFill>
                    <a:prstClr val="black"/>
                  </a:solidFill>
                </a:rPr>
                <a:t>SciFi</a:t>
              </a:r>
              <a:endParaRPr lang="en-US" b="1" dirty="0" smtClean="0">
                <a:solidFill>
                  <a:prstClr val="black"/>
                </a:solidFill>
              </a:endParaRPr>
            </a:p>
            <a:p>
              <a:r>
                <a:rPr lang="en-US" b="1" dirty="0" smtClean="0">
                  <a:solidFill>
                    <a:prstClr val="black"/>
                  </a:solidFill>
                </a:rPr>
                <a:t>O. Tsai, H. Huang (UCLA)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490365" y="3974068"/>
              <a:ext cx="2604559" cy="4236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prstClr val="black"/>
                  </a:solidFill>
                </a:rPr>
                <a:t>Fermilab</a:t>
              </a:r>
              <a:r>
                <a:rPr lang="en-US" dirty="0" smtClean="0">
                  <a:solidFill>
                    <a:prstClr val="black"/>
                  </a:solidFill>
                </a:rPr>
                <a:t> Test Beam result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09" y="4343400"/>
            <a:ext cx="3291840" cy="1877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4465320" y="4350501"/>
            <a:ext cx="4102872" cy="1875047"/>
            <a:chOff x="4953000" y="715753"/>
            <a:chExt cx="4102872" cy="1875047"/>
          </a:xfrm>
        </p:grpSpPr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1271953"/>
              <a:ext cx="3657600" cy="13188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516640" y="715753"/>
              <a:ext cx="32923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1F497D">
                      <a:lumMod val="85000"/>
                      <a:lumOff val="15000"/>
                    </a:srgbClr>
                  </a:solidFill>
                  <a:latin typeface="Arial Narrow" pitchFamily="34" charset="0"/>
                </a:rPr>
                <a:t>Tungsten-Scintillating Fiber</a:t>
              </a:r>
            </a:p>
            <a:p>
              <a:pPr algn="ctr"/>
              <a:r>
                <a:rPr lang="en-US" sz="1600" dirty="0" smtClean="0">
                  <a:solidFill>
                    <a:srgbClr val="1F497D">
                      <a:lumMod val="85000"/>
                      <a:lumOff val="15000"/>
                    </a:srgbClr>
                  </a:solidFill>
                  <a:latin typeface="Arial Narrow" pitchFamily="34" charset="0"/>
                </a:rPr>
                <a:t>“Optical Accordion” EM Calorimeter</a:t>
              </a:r>
              <a:endParaRPr lang="en-US" sz="1600" dirty="0">
                <a:solidFill>
                  <a:srgbClr val="1F497D">
                    <a:lumMod val="85000"/>
                    <a:lumOff val="15000"/>
                  </a:srgbClr>
                </a:solidFill>
                <a:latin typeface="Arial Narrow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8305800" y="1600200"/>
              <a:ext cx="152400" cy="609598"/>
              <a:chOff x="8305800" y="1676402"/>
              <a:chExt cx="152400" cy="609598"/>
            </a:xfrm>
          </p:grpSpPr>
          <p:sp>
            <p:nvSpPr>
              <p:cNvPr id="27" name="Rectangle 26"/>
              <p:cNvSpPr/>
              <p:nvPr/>
            </p:nvSpPr>
            <p:spPr>
              <a:xfrm rot="5400000">
                <a:off x="8068089" y="1914113"/>
                <a:ext cx="609598" cy="134176"/>
              </a:xfrm>
              <a:prstGeom prst="rect">
                <a:avLst/>
              </a:prstGeom>
              <a:solidFill>
                <a:srgbClr val="0066CC"/>
              </a:solidFill>
              <a:ln>
                <a:solidFill>
                  <a:srgbClr val="00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8458200" y="1927201"/>
                <a:ext cx="0" cy="130199"/>
              </a:xfrm>
              <a:prstGeom prst="line">
                <a:avLst/>
              </a:prstGeom>
              <a:ln w="571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8446410" y="1352490"/>
              <a:ext cx="6094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err="1" smtClean="0">
                  <a:solidFill>
                    <a:srgbClr val="1F497D"/>
                  </a:solidFill>
                </a:rPr>
                <a:t>SiPM</a:t>
              </a:r>
              <a:endParaRPr lang="en-US" sz="1000" dirty="0" smtClean="0">
                <a:solidFill>
                  <a:srgbClr val="1F497D"/>
                </a:solidFill>
              </a:endParaRPr>
            </a:p>
            <a:p>
              <a:pPr algn="ctr"/>
              <a:r>
                <a:rPr lang="en-US" sz="1000" dirty="0" smtClean="0">
                  <a:solidFill>
                    <a:srgbClr val="1F497D"/>
                  </a:solidFill>
                </a:rPr>
                <a:t>+ Mixer</a:t>
              </a:r>
              <a:endParaRPr lang="en-US" sz="1000" dirty="0">
                <a:solidFill>
                  <a:srgbClr val="1F497D"/>
                </a:solidFill>
              </a:endParaRPr>
            </a:p>
          </p:txBody>
        </p:sp>
      </p:grpSp>
      <p:sp>
        <p:nvSpPr>
          <p:cNvPr id="29" name="Rounded Rectangle 28"/>
          <p:cNvSpPr/>
          <p:nvPr/>
        </p:nvSpPr>
        <p:spPr>
          <a:xfrm>
            <a:off x="263769" y="4158734"/>
            <a:ext cx="8688265" cy="20668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97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Tracking System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2600" y="5334000"/>
            <a:ext cx="1026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GEM </a:t>
            </a:r>
            <a:r>
              <a:rPr lang="en-US" dirty="0" err="1" smtClean="0">
                <a:solidFill>
                  <a:prstClr val="black"/>
                </a:solidFill>
              </a:rPr>
              <a:t>Det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512" y="1562100"/>
            <a:ext cx="6276975" cy="3733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3512" y="5334000"/>
            <a:ext cx="91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Magnet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95600" y="4800600"/>
            <a:ext cx="1026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GEM </a:t>
            </a:r>
            <a:r>
              <a:rPr lang="en-US" dirty="0" err="1" smtClean="0">
                <a:solidFill>
                  <a:prstClr val="black"/>
                </a:solidFill>
              </a:rPr>
              <a:t>Det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600" y="4648200"/>
            <a:ext cx="1293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Aerogel </a:t>
            </a:r>
            <a:r>
              <a:rPr lang="en-US" dirty="0" err="1" smtClean="0">
                <a:solidFill>
                  <a:prstClr val="black"/>
                </a:solidFill>
              </a:rPr>
              <a:t>Det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83709" y="2033899"/>
            <a:ext cx="548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TOF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Arrow Connector 13"/>
          <p:cNvCxnSpPr>
            <a:stCxn id="11" idx="1"/>
          </p:cNvCxnSpPr>
          <p:nvPr/>
        </p:nvCxnSpPr>
        <p:spPr>
          <a:xfrm flipH="1">
            <a:off x="6324600" y="2218565"/>
            <a:ext cx="359109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33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Physics motivations 2: Spin of nucleons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69921" y="2438400"/>
            <a:ext cx="8750279" cy="3742754"/>
            <a:chOff x="469921" y="1819837"/>
            <a:chExt cx="8750279" cy="3742754"/>
          </a:xfrm>
        </p:grpSpPr>
        <p:grpSp>
          <p:nvGrpSpPr>
            <p:cNvPr id="51" name="Group 50"/>
            <p:cNvGrpSpPr/>
            <p:nvPr/>
          </p:nvGrpSpPr>
          <p:grpSpPr>
            <a:xfrm>
              <a:off x="1868429" y="1819837"/>
              <a:ext cx="5690254" cy="3742754"/>
              <a:chOff x="1868429" y="1752600"/>
              <a:chExt cx="5690254" cy="3742754"/>
            </a:xfrm>
          </p:grpSpPr>
          <p:pic>
            <p:nvPicPr>
              <p:cNvPr id="52" name="Picture 51" descr="Arrow-03.eps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6735" t="38053" r="32751" b="39823"/>
              <a:stretch/>
            </p:blipFill>
            <p:spPr>
              <a:xfrm rot="19140000">
                <a:off x="1868429" y="2777612"/>
                <a:ext cx="5690254" cy="1270008"/>
              </a:xfrm>
              <a:prstGeom prst="rect">
                <a:avLst/>
              </a:prstGeom>
            </p:spPr>
          </p:pic>
          <p:pic>
            <p:nvPicPr>
              <p:cNvPr id="53" name="Picture 52" descr="nucleon-pic-evol_rev2.eps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8054" t="18113" r="52640" b="23774"/>
              <a:stretch/>
            </p:blipFill>
            <p:spPr>
              <a:xfrm>
                <a:off x="2667000" y="1752600"/>
                <a:ext cx="3378200" cy="3742754"/>
              </a:xfrm>
              <a:prstGeom prst="rect">
                <a:avLst/>
              </a:prstGeom>
            </p:spPr>
          </p:pic>
        </p:grpSp>
        <p:sp>
          <p:nvSpPr>
            <p:cNvPr id="54" name="Oval 53"/>
            <p:cNvSpPr>
              <a:spLocks noChangeAspect="1"/>
            </p:cNvSpPr>
            <p:nvPr/>
          </p:nvSpPr>
          <p:spPr bwMode="auto">
            <a:xfrm>
              <a:off x="3733800" y="2666991"/>
              <a:ext cx="1295400" cy="1905000"/>
            </a:xfrm>
            <a:prstGeom prst="ellipse">
              <a:avLst/>
            </a:prstGeom>
            <a:noFill/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cxnSp>
          <p:nvCxnSpPr>
            <p:cNvPr id="55" name="Straight Arrow Connector 54"/>
            <p:cNvCxnSpPr/>
            <p:nvPr/>
          </p:nvCxnSpPr>
          <p:spPr bwMode="auto">
            <a:xfrm>
              <a:off x="5867400" y="4190991"/>
              <a:ext cx="1608667" cy="482609"/>
            </a:xfrm>
            <a:prstGeom prst="straightConnector1">
              <a:avLst/>
            </a:prstGeom>
            <a:solidFill>
              <a:srgbClr val="BBE0E3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56" name="TextBox 55"/>
            <p:cNvSpPr txBox="1"/>
            <p:nvPr/>
          </p:nvSpPr>
          <p:spPr>
            <a:xfrm>
              <a:off x="6677507" y="2797305"/>
              <a:ext cx="23537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20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3 Valence quarks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20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contribute ~ 30%</a:t>
              </a:r>
              <a:endParaRPr kumimoji="1" 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7" name="Straight Arrow Connector 56"/>
            <p:cNvCxnSpPr/>
            <p:nvPr/>
          </p:nvCxnSpPr>
          <p:spPr bwMode="auto">
            <a:xfrm flipV="1">
              <a:off x="5029200" y="3124191"/>
              <a:ext cx="1828800" cy="228600"/>
            </a:xfrm>
            <a:prstGeom prst="straightConnector1">
              <a:avLst/>
            </a:prstGeom>
            <a:solidFill>
              <a:srgbClr val="BBE0E3"/>
            </a:solidFill>
            <a:ln w="571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58" name="Straight Arrow Connector 57"/>
            <p:cNvCxnSpPr/>
            <p:nvPr/>
          </p:nvCxnSpPr>
          <p:spPr bwMode="auto">
            <a:xfrm flipH="1" flipV="1">
              <a:off x="1752600" y="3124191"/>
              <a:ext cx="1219200" cy="609600"/>
            </a:xfrm>
            <a:prstGeom prst="straightConnector1">
              <a:avLst/>
            </a:prstGeom>
            <a:solidFill>
              <a:srgbClr val="BBE0E3"/>
            </a:solidFill>
            <a:ln w="571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59" name="Oval 58"/>
            <p:cNvSpPr>
              <a:spLocks noChangeAspect="1"/>
            </p:cNvSpPr>
            <p:nvPr/>
          </p:nvSpPr>
          <p:spPr bwMode="auto">
            <a:xfrm>
              <a:off x="2971800" y="2971791"/>
              <a:ext cx="877824" cy="1219200"/>
            </a:xfrm>
            <a:prstGeom prst="ellipse">
              <a:avLst/>
            </a:prstGeom>
            <a:noFill/>
            <a:ln w="444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ln>
                  <a:solidFill>
                    <a:srgbClr val="FFFF00"/>
                  </a:solidFill>
                </a:ln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69921" y="2438391"/>
              <a:ext cx="193835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2000" b="1" dirty="0" smtClean="0">
                  <a:solidFill>
                    <a:srgbClr val="FFCC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Gluons: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2000" b="1" dirty="0" smtClean="0">
                  <a:solidFill>
                    <a:srgbClr val="FFCC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RHIC suggest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2000" b="1" dirty="0" smtClean="0">
                  <a:solidFill>
                    <a:srgbClr val="FFCC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~ </a:t>
              </a:r>
              <a:r>
                <a:rPr kumimoji="1" lang="en-US" sz="2000" b="1" dirty="0">
                  <a:solidFill>
                    <a:srgbClr val="FFCC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2</a:t>
              </a:r>
              <a:r>
                <a:rPr kumimoji="1" lang="en-US" sz="2000" b="1" dirty="0" smtClean="0">
                  <a:solidFill>
                    <a:srgbClr val="FFCC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0%</a:t>
              </a:r>
              <a:endParaRPr kumimoji="1" lang="en-US" sz="2000" b="1" dirty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349066" y="3651063"/>
              <a:ext cx="1871134" cy="1754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5400" b="1" dirty="0">
                  <a:solidFill>
                    <a:srgbClr val="FF0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cs typeface="Arial" pitchFamily="34" charset="0"/>
                </a:rPr>
                <a:t>5</a:t>
              </a:r>
              <a:r>
                <a:rPr kumimoji="1" lang="en-US" sz="5400" b="1" dirty="0" smtClean="0">
                  <a:solidFill>
                    <a:srgbClr val="FF0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cs typeface="Arial" pitchFamily="34" charset="0"/>
                </a:rPr>
                <a:t>0%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5400" b="1" dirty="0" smtClean="0">
                  <a:solidFill>
                    <a:srgbClr val="FF0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cs typeface="Arial" pitchFamily="34" charset="0"/>
                </a:rPr>
                <a:t>???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966332" y="1429435"/>
            <a:ext cx="59346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Similar situation for the spin of nucleons : </a:t>
            </a:r>
          </a:p>
          <a:p>
            <a:pPr algn="ctr"/>
            <a:r>
              <a:rPr lang="en-US" sz="2000" dirty="0" smtClean="0">
                <a:solidFill>
                  <a:srgbClr val="5530DC"/>
                </a:solidFill>
              </a:rPr>
              <a:t>we know the value but not the detailed contributions ! </a:t>
            </a:r>
            <a:endParaRPr lang="en-US" sz="2000" dirty="0">
              <a:solidFill>
                <a:srgbClr val="5530D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43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Physics Motivations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pic>
        <p:nvPicPr>
          <p:cNvPr id="8" name="Picture 2" descr="iceber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1388" y="1184011"/>
            <a:ext cx="4193448" cy="527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8"/>
          <p:cNvSpPr txBox="1">
            <a:spLocks noChangeArrowheads="1"/>
          </p:cNvSpPr>
          <p:nvPr/>
        </p:nvSpPr>
        <p:spPr bwMode="auto">
          <a:xfrm rot="2100000">
            <a:off x="6567267" y="2120881"/>
            <a:ext cx="2568332" cy="64633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 smtClean="0">
                <a:solidFill>
                  <a:srgbClr val="DDDDDD"/>
                </a:solidFill>
                <a:latin typeface="Comic Sans MS"/>
                <a:cs typeface="Comic Sans MS"/>
              </a:rPr>
              <a:t>Knowledge about</a:t>
            </a:r>
          </a:p>
          <a:p>
            <a:r>
              <a:rPr lang="en-US" b="1" dirty="0" smtClean="0">
                <a:solidFill>
                  <a:srgbClr val="DDDDDD"/>
                </a:solidFill>
                <a:latin typeface="Comic Sans MS"/>
                <a:cs typeface="Comic Sans MS"/>
              </a:rPr>
              <a:t>Gluons in proton/Ions</a:t>
            </a:r>
            <a:endParaRPr lang="de-DE" b="1" dirty="0">
              <a:solidFill>
                <a:srgbClr val="DDDDDD"/>
              </a:solidFill>
              <a:latin typeface="Comic Sans MS"/>
              <a:cs typeface="Comic Sans MS"/>
            </a:endParaRPr>
          </a:p>
        </p:txBody>
      </p: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4622272" y="1159938"/>
            <a:ext cx="2105026" cy="884238"/>
            <a:chOff x="539" y="1307"/>
            <a:chExt cx="1326" cy="557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539" y="1307"/>
              <a:ext cx="1326" cy="29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D071B"/>
                  </a:solidFill>
                  <a:effectLst/>
                  <a:uLnTx/>
                  <a:uFillTx/>
                  <a:latin typeface="Comic Sans MS"/>
                  <a:cs typeface="Comic Sans MS"/>
                </a:rPr>
                <a:t>We 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ED071B"/>
                  </a:solidFill>
                  <a:effectLst/>
                  <a:uLnTx/>
                  <a:uFillTx/>
                  <a:latin typeface="Comic Sans MS"/>
                  <a:cs typeface="Comic Sans MS"/>
                </a:rPr>
                <a:t>are here</a:t>
              </a:r>
              <a:endPara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ED071B"/>
                </a:solidFill>
                <a:effectLst/>
                <a:uLnTx/>
                <a:uFillTx/>
                <a:latin typeface="Comic Sans MS"/>
                <a:cs typeface="Comic Sans MS"/>
              </a:endParaRPr>
            </a:p>
          </p:txBody>
        </p:sp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1499" y="1579"/>
              <a:ext cx="341" cy="285"/>
            </a:xfrm>
            <a:prstGeom prst="line">
              <a:avLst/>
            </a:prstGeom>
            <a:noFill/>
            <a:ln w="34925">
              <a:solidFill>
                <a:srgbClr val="ED071B"/>
              </a:solidFill>
              <a:round/>
              <a:headEnd/>
              <a:tailEnd type="triangle" w="med" len="lg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" y="3202900"/>
            <a:ext cx="4671388" cy="28931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6E37"/>
                </a:solidFill>
                <a:latin typeface="Comic Sans MS"/>
                <a:cs typeface="Comic Sans MS"/>
              </a:rPr>
              <a:t>To solve these puzzles</a:t>
            </a:r>
          </a:p>
          <a:p>
            <a:pPr algn="ctr"/>
            <a:r>
              <a:rPr lang="en-US" sz="2000" b="1" dirty="0">
                <a:solidFill>
                  <a:srgbClr val="006E37"/>
                </a:solidFill>
                <a:latin typeface="Comic Sans MS"/>
                <a:cs typeface="Comic Sans MS"/>
              </a:rPr>
              <a:t>w</a:t>
            </a:r>
            <a:r>
              <a:rPr lang="en-US" sz="2000" b="1" dirty="0" smtClean="0">
                <a:solidFill>
                  <a:srgbClr val="006E37"/>
                </a:solidFill>
                <a:latin typeface="Comic Sans MS"/>
                <a:cs typeface="Comic Sans MS"/>
              </a:rPr>
              <a:t>e don’t need to discover new exotic particles !</a:t>
            </a:r>
          </a:p>
          <a:p>
            <a:pPr algn="ctr"/>
            <a:endParaRPr lang="en-US" sz="2000" b="1" dirty="0" smtClean="0">
              <a:solidFill>
                <a:srgbClr val="006E37"/>
              </a:solidFill>
              <a:latin typeface="Comic Sans MS"/>
              <a:cs typeface="Comic Sans MS"/>
            </a:endParaRPr>
          </a:p>
          <a:p>
            <a:pPr algn="ctr"/>
            <a:r>
              <a:rPr lang="en-US" sz="2000" b="1" dirty="0" smtClean="0">
                <a:solidFill>
                  <a:srgbClr val="006E37"/>
                </a:solidFill>
                <a:latin typeface="Comic Sans MS"/>
                <a:cs typeface="Comic Sans MS"/>
              </a:rPr>
              <a:t>We need to know the properties of already discovered particles more intimately: </a:t>
            </a:r>
          </a:p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We need precision measurements</a:t>
            </a:r>
          </a:p>
          <a:p>
            <a:pPr algn="ctr"/>
            <a:endParaRPr lang="en-US" sz="2000" b="1" dirty="0">
              <a:solidFill>
                <a:srgbClr val="FF00FF"/>
              </a:solidFill>
              <a:latin typeface="Comic Sans MS"/>
              <a:cs typeface="Comic Sans MS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5657848" y="3095372"/>
            <a:ext cx="707245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rgbClr val="ED071B"/>
                </a:solidFill>
                <a:latin typeface="Comic Sans MS"/>
                <a:cs typeface="Comic Sans MS"/>
              </a:rPr>
              <a:t>Spin</a:t>
            </a:r>
            <a:endParaRPr lang="de-DE" sz="2000" b="1" dirty="0">
              <a:solidFill>
                <a:srgbClr val="ED071B"/>
              </a:solidFill>
              <a:latin typeface="Comic Sans MS"/>
              <a:cs typeface="Comic Sans MS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63508" y="1066800"/>
            <a:ext cx="4277261" cy="240065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cs typeface="Comic Sans MS"/>
              </a:rPr>
              <a:t>What we know now is only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cs typeface="Comic Sans MS"/>
              </a:rPr>
              <a:t>The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cs typeface="Comic Sans MS"/>
              </a:rPr>
              <a:t>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cs typeface="Comic Sans MS"/>
              </a:rPr>
              <a:t>tip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cs typeface="Comic Sans MS"/>
              </a:rPr>
              <a:t>of the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cs typeface="Comic Sans MS"/>
              </a:rPr>
              <a:t>iceberg !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/>
              <a:cs typeface="Comic Sans M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See Salvatore </a:t>
            </a:r>
            <a:r>
              <a:rPr lang="en-US" sz="2000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2000" b="1" kern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azio’s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alk</a:t>
            </a:r>
            <a:r>
              <a:rPr kumimoji="0" lang="en-US" sz="2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and poster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for </a:t>
            </a:r>
            <a:r>
              <a:rPr kumimoji="0" lang="en-US" sz="20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mor</a:t>
            </a:r>
            <a:r>
              <a:rPr lang="en-US" sz="2000" b="1" kern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 details</a:t>
            </a:r>
            <a:r>
              <a:rPr lang="en-US" sz="2400" b="1" kern="0" dirty="0" smtClean="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/>
              <a:cs typeface="Comic Sans M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72665" y="3297927"/>
            <a:ext cx="792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Mass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65094" y="4114800"/>
            <a:ext cx="21611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Nucleon Imaging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28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Physics motivations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422334" y="4724400"/>
            <a:ext cx="61638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400" b="1" dirty="0" smtClean="0">
                <a:solidFill>
                  <a:srgbClr val="006E37"/>
                </a:solidFill>
                <a:latin typeface="Comic Sans MS"/>
                <a:cs typeface="Comic Sans MS"/>
              </a:rPr>
              <a:t>An </a:t>
            </a:r>
            <a:r>
              <a:rPr lang="en-US" sz="2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Electon</a:t>
            </a:r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Ion collider </a:t>
            </a:r>
            <a:r>
              <a:rPr lang="en-US" sz="2400" b="1" dirty="0" smtClean="0">
                <a:solidFill>
                  <a:srgbClr val="006E37"/>
                </a:solidFill>
                <a:latin typeface="Comic Sans MS"/>
                <a:cs typeface="Comic Sans MS"/>
              </a:rPr>
              <a:t>like </a:t>
            </a:r>
            <a:r>
              <a:rPr lang="en-US" sz="2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eRHIC</a:t>
            </a:r>
            <a:endParaRPr lang="en-US" sz="2400" b="1" dirty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lvl="0" algn="ctr"/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will be a quantum step to</a:t>
            </a:r>
          </a:p>
          <a:p>
            <a:pPr lvl="0" algn="ctr"/>
            <a:r>
              <a:rPr lang="en-US" sz="2000" b="1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provide the answers to many</a:t>
            </a:r>
          </a:p>
          <a:p>
            <a:pPr lvl="0" algn="ctr"/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of our </a:t>
            </a:r>
            <a:r>
              <a:rPr lang="en-US" sz="24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questions on nucleons and nuclei</a:t>
            </a:r>
            <a:endParaRPr lang="en-US" sz="2400" b="1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600200"/>
            <a:ext cx="8305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 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Electron/Ion </a:t>
            </a:r>
            <a:r>
              <a:rPr lang="en-US" sz="2400" dirty="0" smtClean="0">
                <a:latin typeface="Comic Sans MS" pitchFamily="66" charset="0"/>
              </a:rPr>
              <a:t>collider is a 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precision measurement instrument </a:t>
            </a:r>
            <a:r>
              <a:rPr lang="en-US" sz="2400" dirty="0" smtClean="0">
                <a:latin typeface="Comic Sans MS" pitchFamily="66" charset="0"/>
              </a:rPr>
              <a:t>because it uses an </a:t>
            </a:r>
            <a:r>
              <a:rPr lang="en-US" sz="2400" dirty="0" smtClean="0">
                <a:solidFill>
                  <a:srgbClr val="00B050"/>
                </a:solidFill>
                <a:latin typeface="Comic Sans MS" pitchFamily="66" charset="0"/>
              </a:rPr>
              <a:t>electron</a:t>
            </a:r>
            <a:r>
              <a:rPr lang="en-US" sz="2400" dirty="0" smtClean="0">
                <a:latin typeface="Comic Sans MS" pitchFamily="66" charset="0"/>
              </a:rPr>
              <a:t>  (a stable particle with </a:t>
            </a:r>
            <a:r>
              <a:rPr lang="en-US" sz="2400" dirty="0" smtClean="0">
                <a:solidFill>
                  <a:srgbClr val="FF66CC"/>
                </a:solidFill>
                <a:latin typeface="Comic Sans MS" pitchFamily="66" charset="0"/>
              </a:rPr>
              <a:t>no internal structure</a:t>
            </a:r>
            <a:r>
              <a:rPr lang="en-US" sz="2400" dirty="0" smtClean="0">
                <a:latin typeface="Comic Sans MS" pitchFamily="66" charset="0"/>
              </a:rPr>
              <a:t>) as a </a:t>
            </a:r>
            <a:r>
              <a:rPr lang="en-US" sz="2400" dirty="0" smtClean="0">
                <a:solidFill>
                  <a:srgbClr val="5530DC"/>
                </a:solidFill>
                <a:latin typeface="Comic Sans MS" pitchFamily="66" charset="0"/>
              </a:rPr>
              <a:t>probe</a:t>
            </a:r>
            <a:r>
              <a:rPr lang="en-US" sz="2400" dirty="0" smtClean="0">
                <a:latin typeface="Comic Sans MS" pitchFamily="66" charset="0"/>
              </a:rPr>
              <a:t>, to explore the </a:t>
            </a:r>
            <a:r>
              <a:rPr lang="en-US" sz="2400" dirty="0" smtClean="0">
                <a:solidFill>
                  <a:srgbClr val="FF66CC"/>
                </a:solidFill>
                <a:latin typeface="Comic Sans MS" pitchFamily="66" charset="0"/>
              </a:rPr>
              <a:t>internal structures of complex objects</a:t>
            </a:r>
            <a:r>
              <a:rPr lang="en-US" sz="2400" dirty="0" smtClean="0">
                <a:latin typeface="Comic Sans MS" pitchFamily="66" charset="0"/>
              </a:rPr>
              <a:t> such as </a:t>
            </a:r>
            <a:r>
              <a:rPr lang="en-US" sz="2400" dirty="0" smtClean="0">
                <a:solidFill>
                  <a:srgbClr val="00B050"/>
                </a:solidFill>
                <a:latin typeface="Comic Sans MS" pitchFamily="66" charset="0"/>
              </a:rPr>
              <a:t>nucleons</a:t>
            </a:r>
            <a:r>
              <a:rPr lang="en-US" sz="2400" dirty="0" smtClean="0">
                <a:latin typeface="Comic Sans MS" pitchFamily="66" charset="0"/>
              </a:rPr>
              <a:t> and </a:t>
            </a:r>
            <a:r>
              <a:rPr lang="en-US" sz="2400" dirty="0" smtClean="0">
                <a:solidFill>
                  <a:srgbClr val="00B050"/>
                </a:solidFill>
                <a:latin typeface="Comic Sans MS" pitchFamily="66" charset="0"/>
              </a:rPr>
              <a:t>nuclei</a:t>
            </a:r>
            <a:r>
              <a:rPr lang="en-US" sz="2400" dirty="0" smtClean="0">
                <a:latin typeface="Comic Sans MS" pitchFamily="66" charset="0"/>
              </a:rPr>
              <a:t>.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That’s why it is like a “</a:t>
            </a:r>
            <a:r>
              <a:rPr lang="en-US" sz="2400" dirty="0" err="1" smtClean="0">
                <a:latin typeface="Comic Sans MS" pitchFamily="66" charset="0"/>
              </a:rPr>
              <a:t>femtoscope</a:t>
            </a:r>
            <a:r>
              <a:rPr lang="en-US" sz="2400" dirty="0" smtClean="0">
                <a:latin typeface="Comic Sans MS" pitchFamily="66" charset="0"/>
              </a:rPr>
              <a:t>” for Nucleons and Nuclei !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03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213" y="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What we have now: RHIC</a:t>
            </a:r>
            <a:b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first collider with polarized proton 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bunces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1148820"/>
            <a:ext cx="9144000" cy="5709180"/>
          </a:xfrm>
          <a:prstGeom prst="rect">
            <a:avLst/>
          </a:prstGeom>
          <a:noFill/>
          <a:ln w="57150" cmpd="sng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Text Box 57"/>
          <p:cNvSpPr txBox="1">
            <a:spLocks noChangeArrowheads="1"/>
          </p:cNvSpPr>
          <p:nvPr/>
        </p:nvSpPr>
        <p:spPr bwMode="auto">
          <a:xfrm>
            <a:off x="3467202" y="2859088"/>
            <a:ext cx="191591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STAR Detector</a:t>
            </a:r>
            <a:endParaRPr kumimoji="1"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rPr>
              <a:t>6:00 o’clock</a:t>
            </a:r>
          </a:p>
        </p:txBody>
      </p:sp>
      <p:sp>
        <p:nvSpPr>
          <p:cNvPr id="11" name="Slide Number Placeholder 80"/>
          <p:cNvSpPr txBox="1">
            <a:spLocks/>
          </p:cNvSpPr>
          <p:nvPr/>
        </p:nvSpPr>
        <p:spPr>
          <a:xfrm>
            <a:off x="105842" y="6489700"/>
            <a:ext cx="609600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C7F85B-340E-9941-AF39-030851572DD6}" type="slidenum">
              <a:rPr lang="en-US" altLang="ja-JP" smtClean="0"/>
              <a:pPr/>
              <a:t>7</a:t>
            </a:fld>
            <a:endParaRPr lang="en-US" altLang="ja-JP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" y="4622800"/>
            <a:ext cx="9143999" cy="22352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2F31"/>
              </a:solidFill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914400" y="1148820"/>
            <a:ext cx="7924800" cy="1676400"/>
          </a:xfrm>
          <a:prstGeom prst="ellipse">
            <a:avLst/>
          </a:prstGeom>
          <a:noFill/>
          <a:ln w="57150" cmpd="sng">
            <a:solidFill>
              <a:srgbClr val="00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914400" y="1214438"/>
            <a:ext cx="7924800" cy="1676400"/>
          </a:xfrm>
          <a:prstGeom prst="ellipse">
            <a:avLst/>
          </a:prstGeom>
          <a:noFill/>
          <a:ln w="57150" cmpd="sng">
            <a:solidFill>
              <a:srgbClr val="FF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5" name="Line 5"/>
          <p:cNvSpPr>
            <a:spLocks noChangeShapeType="1"/>
          </p:cNvSpPr>
          <p:nvPr/>
        </p:nvSpPr>
        <p:spPr bwMode="auto">
          <a:xfrm flipH="1">
            <a:off x="3200400" y="3087688"/>
            <a:ext cx="304800" cy="4572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3200400" y="3544888"/>
            <a:ext cx="76200" cy="533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7" name="Arc 7"/>
          <p:cNvSpPr>
            <a:spLocks/>
          </p:cNvSpPr>
          <p:nvPr/>
        </p:nvSpPr>
        <p:spPr bwMode="auto">
          <a:xfrm>
            <a:off x="3200400" y="2782888"/>
            <a:ext cx="304800" cy="304800"/>
          </a:xfrm>
          <a:custGeom>
            <a:avLst/>
            <a:gdLst>
              <a:gd name="T0" fmla="*/ 0 w 21600"/>
              <a:gd name="T1" fmla="*/ 0 h 25397"/>
              <a:gd name="T2" fmla="*/ 2147483647 w 21600"/>
              <a:gd name="T3" fmla="*/ 2147483647 h 25397"/>
              <a:gd name="T4" fmla="*/ 0 w 21600"/>
              <a:gd name="T5" fmla="*/ 2147483647 h 25397"/>
              <a:gd name="T6" fmla="*/ 0 60000 65536"/>
              <a:gd name="T7" fmla="*/ 0 60000 65536"/>
              <a:gd name="T8" fmla="*/ 0 60000 65536"/>
              <a:gd name="T9" fmla="*/ 0 w 21600"/>
              <a:gd name="T10" fmla="*/ 0 h 25397"/>
              <a:gd name="T11" fmla="*/ 21600 w 21600"/>
              <a:gd name="T12" fmla="*/ 25397 h 253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5397" fill="none" extrusionOk="0">
                <a:moveTo>
                  <a:pt x="0" y="-1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73"/>
                  <a:pt x="21487" y="24143"/>
                  <a:pt x="21263" y="25396"/>
                </a:cubicBezTo>
              </a:path>
              <a:path w="21600" h="25397" stroke="0" extrusionOk="0">
                <a:moveTo>
                  <a:pt x="0" y="-1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73"/>
                  <a:pt x="21487" y="24143"/>
                  <a:pt x="21263" y="25396"/>
                </a:cubicBezTo>
                <a:lnTo>
                  <a:pt x="0" y="21600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3505200" y="2870200"/>
            <a:ext cx="539750" cy="228600"/>
          </a:xfrm>
          <a:custGeom>
            <a:avLst/>
            <a:gdLst>
              <a:gd name="T0" fmla="*/ 0 w 288"/>
              <a:gd name="T1" fmla="*/ 2147483647 h 144"/>
              <a:gd name="T2" fmla="*/ 2147483647 w 288"/>
              <a:gd name="T3" fmla="*/ 2147483647 h 144"/>
              <a:gd name="T4" fmla="*/ 2147483647 w 288"/>
              <a:gd name="T5" fmla="*/ 0 h 144"/>
              <a:gd name="T6" fmla="*/ 0 60000 65536"/>
              <a:gd name="T7" fmla="*/ 0 60000 65536"/>
              <a:gd name="T8" fmla="*/ 0 60000 65536"/>
              <a:gd name="T9" fmla="*/ 0 w 288"/>
              <a:gd name="T10" fmla="*/ 0 h 144"/>
              <a:gd name="T11" fmla="*/ 288 w 288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144">
                <a:moveTo>
                  <a:pt x="0" y="144"/>
                </a:moveTo>
                <a:cubicBezTo>
                  <a:pt x="24" y="108"/>
                  <a:pt x="48" y="72"/>
                  <a:pt x="96" y="48"/>
                </a:cubicBezTo>
                <a:cubicBezTo>
                  <a:pt x="144" y="24"/>
                  <a:pt x="256" y="8"/>
                  <a:pt x="288" y="0"/>
                </a:cubicBezTo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rot="20365824" flipH="1">
            <a:off x="1274763" y="3884613"/>
            <a:ext cx="233362" cy="133350"/>
          </a:xfrm>
          <a:prstGeom prst="line">
            <a:avLst/>
          </a:prstGeom>
          <a:noFill/>
          <a:ln w="25400">
            <a:solidFill>
              <a:srgbClr val="33CCCC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>
            <a:off x="277813" y="3529013"/>
            <a:ext cx="733425" cy="3238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2" name="Line 11"/>
          <p:cNvSpPr>
            <a:spLocks noChangeShapeType="1"/>
          </p:cNvSpPr>
          <p:nvPr/>
        </p:nvSpPr>
        <p:spPr bwMode="auto">
          <a:xfrm rot="855002" flipV="1">
            <a:off x="1016000" y="3776663"/>
            <a:ext cx="26988" cy="793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1066800" y="37734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4" name="Line 13"/>
          <p:cNvSpPr>
            <a:spLocks noChangeShapeType="1"/>
          </p:cNvSpPr>
          <p:nvPr/>
        </p:nvSpPr>
        <p:spPr bwMode="auto">
          <a:xfrm rot="855002" flipV="1">
            <a:off x="149225" y="3489325"/>
            <a:ext cx="150813" cy="1301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5" name="Line 14"/>
          <p:cNvSpPr>
            <a:spLocks noChangeShapeType="1"/>
          </p:cNvSpPr>
          <p:nvPr/>
        </p:nvSpPr>
        <p:spPr bwMode="auto">
          <a:xfrm rot="855002" flipV="1">
            <a:off x="44450" y="3436938"/>
            <a:ext cx="150813" cy="1301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 rot="-741322">
            <a:off x="44450" y="3527425"/>
            <a:ext cx="92075" cy="76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rot="-369779">
            <a:off x="200025" y="3444875"/>
            <a:ext cx="109538" cy="76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8" name="Line 42"/>
          <p:cNvSpPr>
            <a:spLocks noChangeShapeType="1"/>
          </p:cNvSpPr>
          <p:nvPr/>
        </p:nvSpPr>
        <p:spPr bwMode="auto">
          <a:xfrm rot="13263285" flipV="1">
            <a:off x="1322388" y="3652838"/>
            <a:ext cx="215900" cy="160337"/>
          </a:xfrm>
          <a:prstGeom prst="line">
            <a:avLst/>
          </a:prstGeom>
          <a:noFill/>
          <a:ln w="25400">
            <a:solidFill>
              <a:srgbClr val="99336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9" name="Text Box 45"/>
          <p:cNvSpPr txBox="1">
            <a:spLocks noChangeArrowheads="1"/>
          </p:cNvSpPr>
          <p:nvPr/>
        </p:nvSpPr>
        <p:spPr bwMode="auto">
          <a:xfrm>
            <a:off x="3928777" y="1730375"/>
            <a:ext cx="11086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RHIC</a:t>
            </a:r>
          </a:p>
        </p:txBody>
      </p:sp>
      <p:sp>
        <p:nvSpPr>
          <p:cNvPr id="30" name="Text Box 47"/>
          <p:cNvSpPr txBox="1">
            <a:spLocks noChangeArrowheads="1"/>
          </p:cNvSpPr>
          <p:nvPr/>
        </p:nvSpPr>
        <p:spPr bwMode="auto">
          <a:xfrm>
            <a:off x="-57975" y="3175000"/>
            <a:ext cx="770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LINAC</a:t>
            </a:r>
          </a:p>
        </p:txBody>
      </p:sp>
      <p:sp>
        <p:nvSpPr>
          <p:cNvPr id="31" name="Text Box 48"/>
          <p:cNvSpPr txBox="1">
            <a:spLocks noChangeArrowheads="1"/>
          </p:cNvSpPr>
          <p:nvPr/>
        </p:nvSpPr>
        <p:spPr bwMode="auto">
          <a:xfrm>
            <a:off x="933074" y="3476625"/>
            <a:ext cx="8453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Booster</a:t>
            </a:r>
          </a:p>
        </p:txBody>
      </p:sp>
      <p:sp>
        <p:nvSpPr>
          <p:cNvPr id="32" name="Text Box 49"/>
          <p:cNvSpPr txBox="1">
            <a:spLocks noChangeArrowheads="1"/>
          </p:cNvSpPr>
          <p:nvPr/>
        </p:nvSpPr>
        <p:spPr bwMode="auto">
          <a:xfrm>
            <a:off x="1928549" y="3886200"/>
            <a:ext cx="67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AGS</a:t>
            </a:r>
          </a:p>
        </p:txBody>
      </p:sp>
      <p:sp>
        <p:nvSpPr>
          <p:cNvPr id="33" name="Rectangle 51"/>
          <p:cNvSpPr>
            <a:spLocks noChangeArrowheads="1"/>
          </p:cNvSpPr>
          <p:nvPr/>
        </p:nvSpPr>
        <p:spPr bwMode="auto">
          <a:xfrm rot="219660">
            <a:off x="3581400" y="2782888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34" name="Rectangle 52"/>
          <p:cNvSpPr>
            <a:spLocks noChangeArrowheads="1"/>
          </p:cNvSpPr>
          <p:nvPr/>
        </p:nvSpPr>
        <p:spPr bwMode="auto">
          <a:xfrm rot="3112852">
            <a:off x="900113" y="2151062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35" name="Rectangle 53"/>
          <p:cNvSpPr>
            <a:spLocks noChangeArrowheads="1"/>
          </p:cNvSpPr>
          <p:nvPr/>
        </p:nvSpPr>
        <p:spPr bwMode="auto">
          <a:xfrm rot="-771096">
            <a:off x="7829550" y="2525713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36" name="Rectangle 54"/>
          <p:cNvSpPr>
            <a:spLocks noChangeArrowheads="1"/>
          </p:cNvSpPr>
          <p:nvPr/>
        </p:nvSpPr>
        <p:spPr bwMode="auto">
          <a:xfrm rot="1180436">
            <a:off x="8226425" y="1570038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 rot="181585">
            <a:off x="5627688" y="1166813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38" name="Rectangle 56"/>
          <p:cNvSpPr>
            <a:spLocks noChangeArrowheads="1"/>
          </p:cNvSpPr>
          <p:nvPr/>
        </p:nvSpPr>
        <p:spPr bwMode="auto">
          <a:xfrm rot="-581619">
            <a:off x="2498725" y="1303338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39" name="Text Box 59"/>
          <p:cNvSpPr txBox="1">
            <a:spLocks noChangeArrowheads="1"/>
          </p:cNvSpPr>
          <p:nvPr/>
        </p:nvSpPr>
        <p:spPr bwMode="auto">
          <a:xfrm>
            <a:off x="2087476" y="1393825"/>
            <a:ext cx="15035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10</a:t>
            </a: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:00 o’clock</a:t>
            </a:r>
          </a:p>
        </p:txBody>
      </p:sp>
      <p:sp>
        <p:nvSpPr>
          <p:cNvPr id="40" name="Text Box 61"/>
          <p:cNvSpPr txBox="1">
            <a:spLocks noChangeArrowheads="1"/>
          </p:cNvSpPr>
          <p:nvPr/>
        </p:nvSpPr>
        <p:spPr bwMode="auto">
          <a:xfrm>
            <a:off x="7408503" y="2565400"/>
            <a:ext cx="1313581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RF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4:00 o’clock</a:t>
            </a:r>
          </a:p>
        </p:txBody>
      </p:sp>
      <p:sp>
        <p:nvSpPr>
          <p:cNvPr id="41" name="Line 66"/>
          <p:cNvSpPr>
            <a:spLocks noChangeShapeType="1"/>
          </p:cNvSpPr>
          <p:nvPr/>
        </p:nvSpPr>
        <p:spPr bwMode="auto">
          <a:xfrm>
            <a:off x="836613" y="3741738"/>
            <a:ext cx="220662" cy="100012"/>
          </a:xfrm>
          <a:prstGeom prst="line">
            <a:avLst/>
          </a:prstGeom>
          <a:noFill/>
          <a:ln w="25400">
            <a:solidFill>
              <a:srgbClr val="0066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42" name="Oval 67"/>
          <p:cNvSpPr>
            <a:spLocks noChangeArrowheads="1"/>
          </p:cNvSpPr>
          <p:nvPr/>
        </p:nvSpPr>
        <p:spPr bwMode="auto">
          <a:xfrm>
            <a:off x="1044575" y="3722688"/>
            <a:ext cx="473075" cy="166687"/>
          </a:xfrm>
          <a:prstGeom prst="ellipse">
            <a:avLst/>
          </a:prstGeom>
          <a:noFill/>
          <a:ln w="25400">
            <a:solidFill>
              <a:srgbClr val="33CCCC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43" name="Oval 68"/>
          <p:cNvSpPr>
            <a:spLocks noChangeArrowheads="1"/>
          </p:cNvSpPr>
          <p:nvPr/>
        </p:nvSpPr>
        <p:spPr bwMode="auto">
          <a:xfrm>
            <a:off x="1295400" y="3746500"/>
            <a:ext cx="1981200" cy="7588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44" name="Freeform 69"/>
          <p:cNvSpPr>
            <a:spLocks/>
          </p:cNvSpPr>
          <p:nvPr/>
        </p:nvSpPr>
        <p:spPr bwMode="auto">
          <a:xfrm>
            <a:off x="706438" y="3656013"/>
            <a:ext cx="246062" cy="107950"/>
          </a:xfrm>
          <a:custGeom>
            <a:avLst/>
            <a:gdLst>
              <a:gd name="T0" fmla="*/ 0 w 126"/>
              <a:gd name="T1" fmla="*/ 2147483647 h 67"/>
              <a:gd name="T2" fmla="*/ 2147483647 w 126"/>
              <a:gd name="T3" fmla="*/ 2147483647 h 67"/>
              <a:gd name="T4" fmla="*/ 2147483647 w 126"/>
              <a:gd name="T5" fmla="*/ 2147483647 h 67"/>
              <a:gd name="T6" fmla="*/ 2147483647 w 126"/>
              <a:gd name="T7" fmla="*/ 0 h 67"/>
              <a:gd name="T8" fmla="*/ 0 w 126"/>
              <a:gd name="T9" fmla="*/ 2147483647 h 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"/>
              <a:gd name="T16" fmla="*/ 0 h 67"/>
              <a:gd name="T17" fmla="*/ 126 w 126"/>
              <a:gd name="T18" fmla="*/ 67 h 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" h="67">
                <a:moveTo>
                  <a:pt x="0" y="24"/>
                </a:moveTo>
                <a:lnTo>
                  <a:pt x="93" y="67"/>
                </a:lnTo>
                <a:lnTo>
                  <a:pt x="126" y="45"/>
                </a:lnTo>
                <a:lnTo>
                  <a:pt x="33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66FF"/>
          </a:solidFill>
          <a:ln w="9525">
            <a:solidFill>
              <a:srgbClr val="0066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45" name="Text Box 70"/>
          <p:cNvSpPr txBox="1">
            <a:spLocks noChangeArrowheads="1"/>
          </p:cNvSpPr>
          <p:nvPr/>
        </p:nvSpPr>
        <p:spPr bwMode="auto">
          <a:xfrm>
            <a:off x="531454" y="3352800"/>
            <a:ext cx="6325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EBIS</a:t>
            </a:r>
          </a:p>
        </p:txBody>
      </p:sp>
      <p:sp>
        <p:nvSpPr>
          <p:cNvPr id="46" name="Text Box 60"/>
          <p:cNvSpPr txBox="1">
            <a:spLocks noChangeArrowheads="1"/>
          </p:cNvSpPr>
          <p:nvPr/>
        </p:nvSpPr>
        <p:spPr bwMode="auto">
          <a:xfrm>
            <a:off x="4952119" y="1292755"/>
            <a:ext cx="15035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12</a:t>
            </a: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:00 o’clock</a:t>
            </a:r>
          </a:p>
        </p:txBody>
      </p:sp>
      <p:pic>
        <p:nvPicPr>
          <p:cNvPr id="47" name="Picture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399" y="4732865"/>
            <a:ext cx="2286000" cy="2000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5800" y="4711700"/>
            <a:ext cx="2286000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908" y="4879974"/>
            <a:ext cx="2621491" cy="1713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 Box 62"/>
          <p:cNvSpPr txBox="1">
            <a:spLocks noChangeArrowheads="1"/>
          </p:cNvSpPr>
          <p:nvPr/>
        </p:nvSpPr>
        <p:spPr bwMode="auto">
          <a:xfrm>
            <a:off x="7525154" y="1148820"/>
            <a:ext cx="13783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2</a:t>
            </a: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:00 o’clock</a:t>
            </a:r>
          </a:p>
        </p:txBody>
      </p:sp>
      <p:sp>
        <p:nvSpPr>
          <p:cNvPr id="51" name="Text Box 58"/>
          <p:cNvSpPr txBox="1">
            <a:spLocks noChangeArrowheads="1"/>
          </p:cNvSpPr>
          <p:nvPr/>
        </p:nvSpPr>
        <p:spPr bwMode="auto">
          <a:xfrm>
            <a:off x="55884" y="2253358"/>
            <a:ext cx="220605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PHENIX Detector</a:t>
            </a:r>
            <a:endParaRPr kumimoji="1" 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rPr>
              <a:t>8:00 o’clock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613344" y="3563034"/>
            <a:ext cx="223292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See </a:t>
            </a:r>
            <a:r>
              <a:rPr lang="en-US" dirty="0" err="1" smtClean="0"/>
              <a:t>Dimitri</a:t>
            </a:r>
            <a:r>
              <a:rPr lang="en-US" dirty="0" smtClean="0"/>
              <a:t> </a:t>
            </a:r>
            <a:r>
              <a:rPr lang="en-US" dirty="0"/>
              <a:t>S</a:t>
            </a:r>
            <a:r>
              <a:rPr lang="en-US" dirty="0" smtClean="0"/>
              <a:t>mirnov’s </a:t>
            </a:r>
          </a:p>
          <a:p>
            <a:pPr algn="ctr"/>
            <a:r>
              <a:rPr lang="en-US" dirty="0"/>
              <a:t>t</a:t>
            </a:r>
            <a:r>
              <a:rPr lang="en-US" dirty="0" smtClean="0"/>
              <a:t>alk and poster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24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484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eRHIC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a new Electron Ion Collider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30/11/2012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YRS2012</a:t>
            </a:r>
            <a:endParaRPr lang="en-US"/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852488"/>
            <a:ext cx="9144000" cy="6005512"/>
          </a:xfrm>
          <a:prstGeom prst="rect">
            <a:avLst/>
          </a:prstGeom>
          <a:noFill/>
          <a:ln w="57150" cmpd="sng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" name="Slide Number Placeholder 80"/>
          <p:cNvSpPr txBox="1">
            <a:spLocks/>
          </p:cNvSpPr>
          <p:nvPr/>
        </p:nvSpPr>
        <p:spPr>
          <a:xfrm>
            <a:off x="105842" y="6489700"/>
            <a:ext cx="609600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C7F85B-340E-9941-AF39-030851572DD6}" type="slidenum">
              <a:rPr lang="en-US" altLang="ja-JP" smtClean="0"/>
              <a:pPr/>
              <a:t>8</a:t>
            </a:fld>
            <a:endParaRPr lang="en-US" altLang="ja-JP" dirty="0"/>
          </a:p>
        </p:txBody>
      </p:sp>
      <p:sp>
        <p:nvSpPr>
          <p:cNvPr id="52" name="Rectangle 51"/>
          <p:cNvSpPr/>
          <p:nvPr/>
        </p:nvSpPr>
        <p:spPr bwMode="auto">
          <a:xfrm>
            <a:off x="1" y="4622800"/>
            <a:ext cx="9143999" cy="22352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rgbClr val="322F31"/>
              </a:solidFill>
            </a:endParaRPr>
          </a:p>
        </p:txBody>
      </p:sp>
      <p:sp>
        <p:nvSpPr>
          <p:cNvPr id="53" name="Oval 3"/>
          <p:cNvSpPr>
            <a:spLocks noChangeArrowheads="1"/>
          </p:cNvSpPr>
          <p:nvPr/>
        </p:nvSpPr>
        <p:spPr bwMode="auto">
          <a:xfrm>
            <a:off x="914400" y="1148820"/>
            <a:ext cx="7924800" cy="1676400"/>
          </a:xfrm>
          <a:prstGeom prst="ellipse">
            <a:avLst/>
          </a:prstGeom>
          <a:noFill/>
          <a:ln w="57150" cmpd="sng">
            <a:solidFill>
              <a:srgbClr val="00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54" name="Oval 4"/>
          <p:cNvSpPr>
            <a:spLocks noChangeArrowheads="1"/>
          </p:cNvSpPr>
          <p:nvPr/>
        </p:nvSpPr>
        <p:spPr bwMode="auto">
          <a:xfrm>
            <a:off x="914400" y="1214438"/>
            <a:ext cx="7924800" cy="1676400"/>
          </a:xfrm>
          <a:prstGeom prst="ellipse">
            <a:avLst/>
          </a:prstGeom>
          <a:noFill/>
          <a:ln w="57150" cmpd="sng">
            <a:solidFill>
              <a:srgbClr val="FF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55" name="Line 5"/>
          <p:cNvSpPr>
            <a:spLocks noChangeShapeType="1"/>
          </p:cNvSpPr>
          <p:nvPr/>
        </p:nvSpPr>
        <p:spPr bwMode="auto">
          <a:xfrm flipH="1">
            <a:off x="3200400" y="3087688"/>
            <a:ext cx="304800" cy="4572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56" name="Line 6"/>
          <p:cNvSpPr>
            <a:spLocks noChangeShapeType="1"/>
          </p:cNvSpPr>
          <p:nvPr/>
        </p:nvSpPr>
        <p:spPr bwMode="auto">
          <a:xfrm>
            <a:off x="3200400" y="3544888"/>
            <a:ext cx="76200" cy="533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57" name="Arc 7"/>
          <p:cNvSpPr>
            <a:spLocks/>
          </p:cNvSpPr>
          <p:nvPr/>
        </p:nvSpPr>
        <p:spPr bwMode="auto">
          <a:xfrm>
            <a:off x="3200400" y="2782888"/>
            <a:ext cx="304800" cy="304800"/>
          </a:xfrm>
          <a:custGeom>
            <a:avLst/>
            <a:gdLst>
              <a:gd name="T0" fmla="*/ 0 w 21600"/>
              <a:gd name="T1" fmla="*/ 0 h 25397"/>
              <a:gd name="T2" fmla="*/ 2147483647 w 21600"/>
              <a:gd name="T3" fmla="*/ 2147483647 h 25397"/>
              <a:gd name="T4" fmla="*/ 0 w 21600"/>
              <a:gd name="T5" fmla="*/ 2147483647 h 25397"/>
              <a:gd name="T6" fmla="*/ 0 60000 65536"/>
              <a:gd name="T7" fmla="*/ 0 60000 65536"/>
              <a:gd name="T8" fmla="*/ 0 60000 65536"/>
              <a:gd name="T9" fmla="*/ 0 w 21600"/>
              <a:gd name="T10" fmla="*/ 0 h 25397"/>
              <a:gd name="T11" fmla="*/ 21600 w 21600"/>
              <a:gd name="T12" fmla="*/ 25397 h 253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5397" fill="none" extrusionOk="0">
                <a:moveTo>
                  <a:pt x="0" y="-1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73"/>
                  <a:pt x="21487" y="24143"/>
                  <a:pt x="21263" y="25396"/>
                </a:cubicBezTo>
              </a:path>
              <a:path w="21600" h="25397" stroke="0" extrusionOk="0">
                <a:moveTo>
                  <a:pt x="0" y="-1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73"/>
                  <a:pt x="21487" y="24143"/>
                  <a:pt x="21263" y="25396"/>
                </a:cubicBezTo>
                <a:lnTo>
                  <a:pt x="0" y="21600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58" name="Freeform 8"/>
          <p:cNvSpPr>
            <a:spLocks/>
          </p:cNvSpPr>
          <p:nvPr/>
        </p:nvSpPr>
        <p:spPr bwMode="auto">
          <a:xfrm>
            <a:off x="3505200" y="2870200"/>
            <a:ext cx="539750" cy="228600"/>
          </a:xfrm>
          <a:custGeom>
            <a:avLst/>
            <a:gdLst>
              <a:gd name="T0" fmla="*/ 0 w 288"/>
              <a:gd name="T1" fmla="*/ 2147483647 h 144"/>
              <a:gd name="T2" fmla="*/ 2147483647 w 288"/>
              <a:gd name="T3" fmla="*/ 2147483647 h 144"/>
              <a:gd name="T4" fmla="*/ 2147483647 w 288"/>
              <a:gd name="T5" fmla="*/ 0 h 144"/>
              <a:gd name="T6" fmla="*/ 0 60000 65536"/>
              <a:gd name="T7" fmla="*/ 0 60000 65536"/>
              <a:gd name="T8" fmla="*/ 0 60000 65536"/>
              <a:gd name="T9" fmla="*/ 0 w 288"/>
              <a:gd name="T10" fmla="*/ 0 h 144"/>
              <a:gd name="T11" fmla="*/ 288 w 288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144">
                <a:moveTo>
                  <a:pt x="0" y="144"/>
                </a:moveTo>
                <a:cubicBezTo>
                  <a:pt x="24" y="108"/>
                  <a:pt x="48" y="72"/>
                  <a:pt x="96" y="48"/>
                </a:cubicBezTo>
                <a:cubicBezTo>
                  <a:pt x="144" y="24"/>
                  <a:pt x="256" y="8"/>
                  <a:pt x="288" y="0"/>
                </a:cubicBezTo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59" name="Line 9"/>
          <p:cNvSpPr>
            <a:spLocks noChangeShapeType="1"/>
          </p:cNvSpPr>
          <p:nvPr/>
        </p:nvSpPr>
        <p:spPr bwMode="auto">
          <a:xfrm rot="20365824" flipH="1">
            <a:off x="1274763" y="3884613"/>
            <a:ext cx="233362" cy="133350"/>
          </a:xfrm>
          <a:prstGeom prst="line">
            <a:avLst/>
          </a:prstGeom>
          <a:noFill/>
          <a:ln w="25400">
            <a:solidFill>
              <a:srgbClr val="33CCCC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0" name="Line 10"/>
          <p:cNvSpPr>
            <a:spLocks noChangeShapeType="1"/>
          </p:cNvSpPr>
          <p:nvPr/>
        </p:nvSpPr>
        <p:spPr bwMode="auto">
          <a:xfrm>
            <a:off x="277813" y="3529013"/>
            <a:ext cx="733425" cy="3238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1" name="Line 11"/>
          <p:cNvSpPr>
            <a:spLocks noChangeShapeType="1"/>
          </p:cNvSpPr>
          <p:nvPr/>
        </p:nvSpPr>
        <p:spPr bwMode="auto">
          <a:xfrm rot="855002" flipV="1">
            <a:off x="1016000" y="3776663"/>
            <a:ext cx="26988" cy="793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2" name="Line 12"/>
          <p:cNvSpPr>
            <a:spLocks noChangeShapeType="1"/>
          </p:cNvSpPr>
          <p:nvPr/>
        </p:nvSpPr>
        <p:spPr bwMode="auto">
          <a:xfrm>
            <a:off x="1066800" y="37734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3" name="Line 13"/>
          <p:cNvSpPr>
            <a:spLocks noChangeShapeType="1"/>
          </p:cNvSpPr>
          <p:nvPr/>
        </p:nvSpPr>
        <p:spPr bwMode="auto">
          <a:xfrm rot="855002" flipV="1">
            <a:off x="149225" y="3489325"/>
            <a:ext cx="150813" cy="1301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Line 14"/>
          <p:cNvSpPr>
            <a:spLocks noChangeShapeType="1"/>
          </p:cNvSpPr>
          <p:nvPr/>
        </p:nvSpPr>
        <p:spPr bwMode="auto">
          <a:xfrm rot="855002" flipV="1">
            <a:off x="44450" y="3436938"/>
            <a:ext cx="150813" cy="1301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Line 15"/>
          <p:cNvSpPr>
            <a:spLocks noChangeShapeType="1"/>
          </p:cNvSpPr>
          <p:nvPr/>
        </p:nvSpPr>
        <p:spPr bwMode="auto">
          <a:xfrm rot="-741322">
            <a:off x="44450" y="3527425"/>
            <a:ext cx="92075" cy="76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6" name="Line 16"/>
          <p:cNvSpPr>
            <a:spLocks noChangeShapeType="1"/>
          </p:cNvSpPr>
          <p:nvPr/>
        </p:nvSpPr>
        <p:spPr bwMode="auto">
          <a:xfrm rot="-369779">
            <a:off x="200025" y="3444875"/>
            <a:ext cx="109538" cy="76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7" name="Line 42"/>
          <p:cNvSpPr>
            <a:spLocks noChangeShapeType="1"/>
          </p:cNvSpPr>
          <p:nvPr/>
        </p:nvSpPr>
        <p:spPr bwMode="auto">
          <a:xfrm rot="13263285" flipV="1">
            <a:off x="1322388" y="3652838"/>
            <a:ext cx="215900" cy="160337"/>
          </a:xfrm>
          <a:prstGeom prst="line">
            <a:avLst/>
          </a:prstGeom>
          <a:noFill/>
          <a:ln w="25400">
            <a:solidFill>
              <a:srgbClr val="99336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 Box 45"/>
          <p:cNvSpPr txBox="1">
            <a:spLocks noChangeArrowheads="1"/>
          </p:cNvSpPr>
          <p:nvPr/>
        </p:nvSpPr>
        <p:spPr bwMode="auto">
          <a:xfrm>
            <a:off x="3928777" y="1730375"/>
            <a:ext cx="11086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RHIC</a:t>
            </a:r>
          </a:p>
        </p:txBody>
      </p:sp>
      <p:sp>
        <p:nvSpPr>
          <p:cNvPr id="69" name="Text Box 47"/>
          <p:cNvSpPr txBox="1">
            <a:spLocks noChangeArrowheads="1"/>
          </p:cNvSpPr>
          <p:nvPr/>
        </p:nvSpPr>
        <p:spPr bwMode="auto">
          <a:xfrm>
            <a:off x="-57975" y="3175000"/>
            <a:ext cx="770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LINAC</a:t>
            </a:r>
          </a:p>
        </p:txBody>
      </p:sp>
      <p:sp>
        <p:nvSpPr>
          <p:cNvPr id="70" name="Text Box 48"/>
          <p:cNvSpPr txBox="1">
            <a:spLocks noChangeArrowheads="1"/>
          </p:cNvSpPr>
          <p:nvPr/>
        </p:nvSpPr>
        <p:spPr bwMode="auto">
          <a:xfrm>
            <a:off x="933074" y="3476625"/>
            <a:ext cx="8453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Booster</a:t>
            </a:r>
          </a:p>
        </p:txBody>
      </p:sp>
      <p:sp>
        <p:nvSpPr>
          <p:cNvPr id="71" name="Text Box 49"/>
          <p:cNvSpPr txBox="1">
            <a:spLocks noChangeArrowheads="1"/>
          </p:cNvSpPr>
          <p:nvPr/>
        </p:nvSpPr>
        <p:spPr bwMode="auto">
          <a:xfrm>
            <a:off x="1928549" y="3886200"/>
            <a:ext cx="67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AGS</a:t>
            </a:r>
          </a:p>
        </p:txBody>
      </p:sp>
      <p:sp>
        <p:nvSpPr>
          <p:cNvPr id="72" name="Rectangle 51"/>
          <p:cNvSpPr>
            <a:spLocks noChangeArrowheads="1"/>
          </p:cNvSpPr>
          <p:nvPr/>
        </p:nvSpPr>
        <p:spPr bwMode="auto">
          <a:xfrm rot="219660">
            <a:off x="3581400" y="2782888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73" name="Rectangle 52"/>
          <p:cNvSpPr>
            <a:spLocks noChangeArrowheads="1"/>
          </p:cNvSpPr>
          <p:nvPr/>
        </p:nvSpPr>
        <p:spPr bwMode="auto">
          <a:xfrm rot="3112852">
            <a:off x="900113" y="2151062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74" name="Rectangle 53"/>
          <p:cNvSpPr>
            <a:spLocks noChangeArrowheads="1"/>
          </p:cNvSpPr>
          <p:nvPr/>
        </p:nvSpPr>
        <p:spPr bwMode="auto">
          <a:xfrm rot="-771096">
            <a:off x="7829550" y="2525713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75" name="Rectangle 54"/>
          <p:cNvSpPr>
            <a:spLocks noChangeArrowheads="1"/>
          </p:cNvSpPr>
          <p:nvPr/>
        </p:nvSpPr>
        <p:spPr bwMode="auto">
          <a:xfrm rot="1180436">
            <a:off x="8226425" y="1570038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76" name="Rectangle 55"/>
          <p:cNvSpPr>
            <a:spLocks noChangeArrowheads="1"/>
          </p:cNvSpPr>
          <p:nvPr/>
        </p:nvSpPr>
        <p:spPr bwMode="auto">
          <a:xfrm rot="181585">
            <a:off x="5627688" y="1166813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77" name="Rectangle 56"/>
          <p:cNvSpPr>
            <a:spLocks noChangeArrowheads="1"/>
          </p:cNvSpPr>
          <p:nvPr/>
        </p:nvSpPr>
        <p:spPr bwMode="auto">
          <a:xfrm rot="-581619">
            <a:off x="2498725" y="1303338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78" name="Text Box 57"/>
          <p:cNvSpPr txBox="1">
            <a:spLocks noChangeArrowheads="1"/>
          </p:cNvSpPr>
          <p:nvPr/>
        </p:nvSpPr>
        <p:spPr bwMode="auto">
          <a:xfrm>
            <a:off x="3736006" y="2859088"/>
            <a:ext cx="137830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STAR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rPr>
              <a:t>6:00 o’clock</a:t>
            </a:r>
          </a:p>
        </p:txBody>
      </p:sp>
      <p:sp>
        <p:nvSpPr>
          <p:cNvPr id="79" name="Text Box 58"/>
          <p:cNvSpPr txBox="1">
            <a:spLocks noChangeArrowheads="1"/>
          </p:cNvSpPr>
          <p:nvPr/>
        </p:nvSpPr>
        <p:spPr bwMode="auto">
          <a:xfrm>
            <a:off x="179295" y="2325688"/>
            <a:ext cx="117652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PHENIX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rPr>
              <a:t>8:00 o’clock</a:t>
            </a:r>
          </a:p>
        </p:txBody>
      </p:sp>
      <p:sp>
        <p:nvSpPr>
          <p:cNvPr id="80" name="Text Box 59"/>
          <p:cNvSpPr txBox="1">
            <a:spLocks noChangeArrowheads="1"/>
          </p:cNvSpPr>
          <p:nvPr/>
        </p:nvSpPr>
        <p:spPr bwMode="auto">
          <a:xfrm>
            <a:off x="2087476" y="1393825"/>
            <a:ext cx="15035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10</a:t>
            </a: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:00 o’clock</a:t>
            </a:r>
          </a:p>
        </p:txBody>
      </p:sp>
      <p:sp>
        <p:nvSpPr>
          <p:cNvPr id="81" name="Text Box 61"/>
          <p:cNvSpPr txBox="1">
            <a:spLocks noChangeArrowheads="1"/>
          </p:cNvSpPr>
          <p:nvPr/>
        </p:nvSpPr>
        <p:spPr bwMode="auto">
          <a:xfrm>
            <a:off x="7408503" y="2565400"/>
            <a:ext cx="1313581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u="sng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RF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4:00 o’clock</a:t>
            </a:r>
          </a:p>
        </p:txBody>
      </p:sp>
      <p:sp>
        <p:nvSpPr>
          <p:cNvPr id="82" name="Text Box 62"/>
          <p:cNvSpPr txBox="1">
            <a:spLocks noChangeArrowheads="1"/>
          </p:cNvSpPr>
          <p:nvPr/>
        </p:nvSpPr>
        <p:spPr bwMode="auto">
          <a:xfrm>
            <a:off x="7313163" y="1552575"/>
            <a:ext cx="13783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2</a:t>
            </a: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:00 o’clock</a:t>
            </a:r>
          </a:p>
        </p:txBody>
      </p:sp>
      <p:sp>
        <p:nvSpPr>
          <p:cNvPr id="83" name="Line 66"/>
          <p:cNvSpPr>
            <a:spLocks noChangeShapeType="1"/>
          </p:cNvSpPr>
          <p:nvPr/>
        </p:nvSpPr>
        <p:spPr bwMode="auto">
          <a:xfrm>
            <a:off x="836613" y="3741738"/>
            <a:ext cx="220662" cy="100012"/>
          </a:xfrm>
          <a:prstGeom prst="line">
            <a:avLst/>
          </a:prstGeom>
          <a:noFill/>
          <a:ln w="25400">
            <a:solidFill>
              <a:srgbClr val="0066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84" name="Oval 67"/>
          <p:cNvSpPr>
            <a:spLocks noChangeArrowheads="1"/>
          </p:cNvSpPr>
          <p:nvPr/>
        </p:nvSpPr>
        <p:spPr bwMode="auto">
          <a:xfrm>
            <a:off x="1044575" y="3722688"/>
            <a:ext cx="473075" cy="166687"/>
          </a:xfrm>
          <a:prstGeom prst="ellipse">
            <a:avLst/>
          </a:prstGeom>
          <a:noFill/>
          <a:ln w="25400">
            <a:solidFill>
              <a:srgbClr val="33CCCC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85" name="Oval 68"/>
          <p:cNvSpPr>
            <a:spLocks noChangeArrowheads="1"/>
          </p:cNvSpPr>
          <p:nvPr/>
        </p:nvSpPr>
        <p:spPr bwMode="auto">
          <a:xfrm>
            <a:off x="1295400" y="3746500"/>
            <a:ext cx="1981200" cy="7588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86" name="Freeform 69"/>
          <p:cNvSpPr>
            <a:spLocks/>
          </p:cNvSpPr>
          <p:nvPr/>
        </p:nvSpPr>
        <p:spPr bwMode="auto">
          <a:xfrm>
            <a:off x="706438" y="3656013"/>
            <a:ext cx="246062" cy="107950"/>
          </a:xfrm>
          <a:custGeom>
            <a:avLst/>
            <a:gdLst>
              <a:gd name="T0" fmla="*/ 0 w 126"/>
              <a:gd name="T1" fmla="*/ 2147483647 h 67"/>
              <a:gd name="T2" fmla="*/ 2147483647 w 126"/>
              <a:gd name="T3" fmla="*/ 2147483647 h 67"/>
              <a:gd name="T4" fmla="*/ 2147483647 w 126"/>
              <a:gd name="T5" fmla="*/ 2147483647 h 67"/>
              <a:gd name="T6" fmla="*/ 2147483647 w 126"/>
              <a:gd name="T7" fmla="*/ 0 h 67"/>
              <a:gd name="T8" fmla="*/ 0 w 126"/>
              <a:gd name="T9" fmla="*/ 2147483647 h 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"/>
              <a:gd name="T16" fmla="*/ 0 h 67"/>
              <a:gd name="T17" fmla="*/ 126 w 126"/>
              <a:gd name="T18" fmla="*/ 67 h 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" h="67">
                <a:moveTo>
                  <a:pt x="0" y="24"/>
                </a:moveTo>
                <a:lnTo>
                  <a:pt x="93" y="67"/>
                </a:lnTo>
                <a:lnTo>
                  <a:pt x="126" y="45"/>
                </a:lnTo>
                <a:lnTo>
                  <a:pt x="33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66FF"/>
          </a:solidFill>
          <a:ln w="9525">
            <a:solidFill>
              <a:srgbClr val="0066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87" name="Text Box 70"/>
          <p:cNvSpPr txBox="1">
            <a:spLocks noChangeArrowheads="1"/>
          </p:cNvSpPr>
          <p:nvPr/>
        </p:nvSpPr>
        <p:spPr bwMode="auto">
          <a:xfrm>
            <a:off x="531454" y="3352800"/>
            <a:ext cx="6325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EBIS</a:t>
            </a:r>
          </a:p>
        </p:txBody>
      </p:sp>
      <p:sp>
        <p:nvSpPr>
          <p:cNvPr id="88" name="Oval 4"/>
          <p:cNvSpPr>
            <a:spLocks noChangeAspect="1" noChangeArrowheads="1"/>
          </p:cNvSpPr>
          <p:nvPr/>
        </p:nvSpPr>
        <p:spPr bwMode="auto">
          <a:xfrm>
            <a:off x="1066800" y="1269193"/>
            <a:ext cx="7624665" cy="1508929"/>
          </a:xfrm>
          <a:prstGeom prst="ellipse">
            <a:avLst/>
          </a:prstGeom>
          <a:noFill/>
          <a:ln w="57150" cmpd="sng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b="1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6200" y="2298700"/>
            <a:ext cx="313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e</a:t>
            </a:r>
            <a:endParaRPr kumimoji="1"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873500" y="2857500"/>
            <a:ext cx="313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e</a:t>
            </a:r>
            <a:endParaRPr kumimoji="1"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91" name="Text Box 45"/>
          <p:cNvSpPr txBox="1">
            <a:spLocks noChangeArrowheads="1"/>
          </p:cNvSpPr>
          <p:nvPr/>
        </p:nvSpPr>
        <p:spPr bwMode="auto">
          <a:xfrm>
            <a:off x="3731763" y="1731765"/>
            <a:ext cx="13093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eRHIC</a:t>
            </a:r>
            <a:endParaRPr kumimoji="1"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92" name="Text Box 60"/>
          <p:cNvSpPr txBox="1">
            <a:spLocks noChangeArrowheads="1"/>
          </p:cNvSpPr>
          <p:nvPr/>
        </p:nvSpPr>
        <p:spPr bwMode="auto">
          <a:xfrm>
            <a:off x="3636879" y="1292755"/>
            <a:ext cx="15035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12</a:t>
            </a:r>
            <a:r>
              <a:rPr kumimoji="1" lang="en-US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:00 o’clock</a:t>
            </a:r>
          </a:p>
        </p:txBody>
      </p:sp>
      <p:pic>
        <p:nvPicPr>
          <p:cNvPr id="93" name="Picture 92" descr="eic-det-v5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23" r="29769" b="10313"/>
          <a:stretch>
            <a:fillRect/>
          </a:stretch>
        </p:blipFill>
        <p:spPr>
          <a:xfrm>
            <a:off x="5276158" y="836838"/>
            <a:ext cx="984579" cy="821807"/>
          </a:xfrm>
          <a:prstGeom prst="rect">
            <a:avLst/>
          </a:prstGeom>
        </p:spPr>
      </p:pic>
      <p:sp>
        <p:nvSpPr>
          <p:cNvPr id="94" name="Text Box 60"/>
          <p:cNvSpPr txBox="1">
            <a:spLocks noChangeArrowheads="1"/>
          </p:cNvSpPr>
          <p:nvPr/>
        </p:nvSpPr>
        <p:spPr bwMode="auto">
          <a:xfrm>
            <a:off x="5103232" y="1572211"/>
            <a:ext cx="18389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eRHIC-Detector</a:t>
            </a:r>
          </a:p>
        </p:txBody>
      </p:sp>
      <p:pic>
        <p:nvPicPr>
          <p:cNvPr id="95" name="Picture 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32865"/>
            <a:ext cx="2286000" cy="2000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461" y="4718236"/>
            <a:ext cx="2841539" cy="2063564"/>
          </a:xfrm>
          <a:prstGeom prst="rect">
            <a:avLst/>
          </a:prstGeom>
        </p:spPr>
      </p:pic>
      <p:sp>
        <p:nvSpPr>
          <p:cNvPr id="97" name="TextBox 96"/>
          <p:cNvSpPr txBox="1"/>
          <p:nvPr/>
        </p:nvSpPr>
        <p:spPr>
          <a:xfrm>
            <a:off x="3466569" y="5373469"/>
            <a:ext cx="221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New electron ring 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in the same tunnel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8" name="Right Arrow 97"/>
          <p:cNvSpPr/>
          <p:nvPr/>
        </p:nvSpPr>
        <p:spPr bwMode="auto">
          <a:xfrm>
            <a:off x="2491526" y="5105400"/>
            <a:ext cx="708874" cy="59123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99" name="Right Arrow 98"/>
          <p:cNvSpPr/>
          <p:nvPr/>
        </p:nvSpPr>
        <p:spPr bwMode="auto">
          <a:xfrm>
            <a:off x="5276158" y="6248400"/>
            <a:ext cx="746556" cy="4852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69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30/11/2012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YRS2012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4" name="Arc 133"/>
          <p:cNvSpPr>
            <a:spLocks noChangeAspect="1"/>
          </p:cNvSpPr>
          <p:nvPr/>
        </p:nvSpPr>
        <p:spPr>
          <a:xfrm rot="18146531">
            <a:off x="1539833" y="1110779"/>
            <a:ext cx="4490346" cy="3825875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5" name="Arc 134"/>
          <p:cNvSpPr>
            <a:spLocks noChangeAspect="1"/>
          </p:cNvSpPr>
          <p:nvPr/>
        </p:nvSpPr>
        <p:spPr>
          <a:xfrm rot="7277956">
            <a:off x="2842486" y="2432768"/>
            <a:ext cx="3890142" cy="3911311"/>
          </a:xfrm>
          <a:prstGeom prst="arc">
            <a:avLst>
              <a:gd name="adj1" fmla="val 16200000"/>
              <a:gd name="adj2" fmla="val 19504192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" name="Arc 142"/>
          <p:cNvSpPr>
            <a:spLocks noChangeAspect="1"/>
          </p:cNvSpPr>
          <p:nvPr/>
        </p:nvSpPr>
        <p:spPr>
          <a:xfrm rot="7200000">
            <a:off x="3005138" y="2568575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8" name="Arc 147"/>
          <p:cNvSpPr>
            <a:spLocks noChangeAspect="1"/>
          </p:cNvSpPr>
          <p:nvPr/>
        </p:nvSpPr>
        <p:spPr>
          <a:xfrm rot="7200000">
            <a:off x="2984500" y="2530475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9" name="Arc 158"/>
          <p:cNvSpPr>
            <a:spLocks noChangeAspect="1"/>
          </p:cNvSpPr>
          <p:nvPr/>
        </p:nvSpPr>
        <p:spPr>
          <a:xfrm rot="14995628">
            <a:off x="1197943" y="2034373"/>
            <a:ext cx="4721515" cy="3767184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0" name="Arc 159"/>
          <p:cNvSpPr>
            <a:spLocks noChangeAspect="1"/>
          </p:cNvSpPr>
          <p:nvPr/>
        </p:nvSpPr>
        <p:spPr>
          <a:xfrm rot="11169758">
            <a:off x="1828086" y="2592650"/>
            <a:ext cx="4721515" cy="3767184"/>
          </a:xfrm>
          <a:prstGeom prst="arc">
            <a:avLst>
              <a:gd name="adj1" fmla="val 16200000"/>
              <a:gd name="adj2" fmla="val 19361024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7" name="Arc 216"/>
          <p:cNvSpPr/>
          <p:nvPr/>
        </p:nvSpPr>
        <p:spPr>
          <a:xfrm rot="5400000" flipH="1">
            <a:off x="4166274" y="5487042"/>
            <a:ext cx="470434" cy="1891552"/>
          </a:xfrm>
          <a:prstGeom prst="arc">
            <a:avLst>
              <a:gd name="adj1" fmla="val 16802610"/>
              <a:gd name="adj2" fmla="val 4705417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4" name="Group 233"/>
          <p:cNvGrpSpPr/>
          <p:nvPr/>
        </p:nvGrpSpPr>
        <p:grpSpPr>
          <a:xfrm rot="3600000">
            <a:off x="4111490" y="845190"/>
            <a:ext cx="3806676" cy="2284552"/>
            <a:chOff x="1719314" y="51753"/>
            <a:chExt cx="3806676" cy="2284552"/>
          </a:xfrm>
        </p:grpSpPr>
        <p:sp>
          <p:nvSpPr>
            <p:cNvPr id="235" name="Text Box 19"/>
            <p:cNvSpPr txBox="1">
              <a:spLocks noChangeArrowheads="1"/>
            </p:cNvSpPr>
            <p:nvPr/>
          </p:nvSpPr>
          <p:spPr bwMode="auto">
            <a:xfrm>
              <a:off x="4723544" y="51753"/>
              <a:ext cx="80244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Beam 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dump</a:t>
              </a:r>
              <a:endParaRPr kumimoji="1" lang="en-US" sz="1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236" name="Text Box 19"/>
            <p:cNvSpPr txBox="1">
              <a:spLocks noChangeArrowheads="1"/>
            </p:cNvSpPr>
            <p:nvPr/>
          </p:nvSpPr>
          <p:spPr bwMode="auto">
            <a:xfrm>
              <a:off x="3457810" y="99167"/>
              <a:ext cx="76911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Polarized 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000" b="1" dirty="0" smtClean="0">
                  <a:solidFill>
                    <a:srgbClr val="3366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e-gun</a:t>
              </a:r>
              <a:endParaRPr kumimoji="1" lang="en-US" sz="10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237" name="Can 236"/>
            <p:cNvSpPr/>
            <p:nvPr/>
          </p:nvSpPr>
          <p:spPr bwMode="auto">
            <a:xfrm rot="16200000">
              <a:off x="4626195" y="352863"/>
              <a:ext cx="156584" cy="180056"/>
            </a:xfrm>
            <a:prstGeom prst="can">
              <a:avLst/>
            </a:prstGeom>
            <a:solidFill>
              <a:srgbClr val="C0504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8" name="Freeform 237"/>
            <p:cNvSpPr/>
            <p:nvPr/>
          </p:nvSpPr>
          <p:spPr>
            <a:xfrm rot="21439852" flipH="1">
              <a:off x="4092908" y="425986"/>
              <a:ext cx="261845" cy="123074"/>
            </a:xfrm>
            <a:custGeom>
              <a:avLst/>
              <a:gdLst>
                <a:gd name="connsiteX0" fmla="*/ 0 w 323850"/>
                <a:gd name="connsiteY0" fmla="*/ 104775 h 113242"/>
                <a:gd name="connsiteX1" fmla="*/ 139700 w 323850"/>
                <a:gd name="connsiteY1" fmla="*/ 98425 h 113242"/>
                <a:gd name="connsiteX2" fmla="*/ 190500 w 323850"/>
                <a:gd name="connsiteY2" fmla="*/ 15875 h 113242"/>
                <a:gd name="connsiteX3" fmla="*/ 323850 w 323850"/>
                <a:gd name="connsiteY3" fmla="*/ 3175 h 11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113242">
                  <a:moveTo>
                    <a:pt x="0" y="104775"/>
                  </a:moveTo>
                  <a:cubicBezTo>
                    <a:pt x="53975" y="109008"/>
                    <a:pt x="107950" y="113242"/>
                    <a:pt x="139700" y="98425"/>
                  </a:cubicBezTo>
                  <a:cubicBezTo>
                    <a:pt x="171450" y="83608"/>
                    <a:pt x="159808" y="31750"/>
                    <a:pt x="190500" y="15875"/>
                  </a:cubicBezTo>
                  <a:cubicBezTo>
                    <a:pt x="221192" y="0"/>
                    <a:pt x="323850" y="3175"/>
                    <a:pt x="323850" y="3175"/>
                  </a:cubicBezTo>
                </a:path>
              </a:pathLst>
            </a:cu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9" name="Freeform 238"/>
            <p:cNvSpPr/>
            <p:nvPr/>
          </p:nvSpPr>
          <p:spPr>
            <a:xfrm rot="21439852">
              <a:off x="4340091" y="458559"/>
              <a:ext cx="289548" cy="86128"/>
            </a:xfrm>
            <a:custGeom>
              <a:avLst/>
              <a:gdLst>
                <a:gd name="connsiteX0" fmla="*/ 0 w 323850"/>
                <a:gd name="connsiteY0" fmla="*/ 104775 h 113242"/>
                <a:gd name="connsiteX1" fmla="*/ 139700 w 323850"/>
                <a:gd name="connsiteY1" fmla="*/ 98425 h 113242"/>
                <a:gd name="connsiteX2" fmla="*/ 190500 w 323850"/>
                <a:gd name="connsiteY2" fmla="*/ 15875 h 113242"/>
                <a:gd name="connsiteX3" fmla="*/ 323850 w 323850"/>
                <a:gd name="connsiteY3" fmla="*/ 3175 h 11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113242">
                  <a:moveTo>
                    <a:pt x="0" y="104775"/>
                  </a:moveTo>
                  <a:cubicBezTo>
                    <a:pt x="53975" y="109008"/>
                    <a:pt x="107950" y="113242"/>
                    <a:pt x="139700" y="98425"/>
                  </a:cubicBezTo>
                  <a:cubicBezTo>
                    <a:pt x="171450" y="83608"/>
                    <a:pt x="159808" y="31750"/>
                    <a:pt x="190500" y="15875"/>
                  </a:cubicBezTo>
                  <a:cubicBezTo>
                    <a:pt x="221192" y="0"/>
                    <a:pt x="323850" y="3175"/>
                    <a:pt x="323850" y="3175"/>
                  </a:cubicBezTo>
                </a:path>
              </a:pathLst>
            </a:cu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0" name="Oval 239"/>
            <p:cNvSpPr/>
            <p:nvPr/>
          </p:nvSpPr>
          <p:spPr>
            <a:xfrm rot="16039852">
              <a:off x="3988783" y="390452"/>
              <a:ext cx="170232" cy="8734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1" name="Text Box 113"/>
            <p:cNvSpPr txBox="1">
              <a:spLocks noChangeAspect="1" noChangeArrowheads="1"/>
            </p:cNvSpPr>
            <p:nvPr/>
          </p:nvSpPr>
          <p:spPr bwMode="auto">
            <a:xfrm flipH="1">
              <a:off x="4089908" y="160876"/>
              <a:ext cx="63996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0.6 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cxnSp>
          <p:nvCxnSpPr>
            <p:cNvPr id="242" name="Straight Connector 241"/>
            <p:cNvCxnSpPr>
              <a:stCxn id="233" idx="0"/>
              <a:endCxn id="245" idx="2"/>
            </p:cNvCxnSpPr>
            <p:nvPr/>
          </p:nvCxnSpPr>
          <p:spPr>
            <a:xfrm rot="18000000" flipH="1">
              <a:off x="1396650" y="2011319"/>
              <a:ext cx="647650" cy="2322"/>
            </a:xfrm>
            <a:prstGeom prst="line">
              <a:avLst/>
            </a:pr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" name="Arc 244"/>
          <p:cNvSpPr>
            <a:spLocks noChangeAspect="1"/>
          </p:cNvSpPr>
          <p:nvPr/>
        </p:nvSpPr>
        <p:spPr>
          <a:xfrm rot="18600000">
            <a:off x="1443967" y="946917"/>
            <a:ext cx="4529907" cy="3880888"/>
          </a:xfrm>
          <a:prstGeom prst="arc">
            <a:avLst>
              <a:gd name="adj1" fmla="val 15576055"/>
              <a:gd name="adj2" fmla="val 19714471"/>
            </a:avLst>
          </a:prstGeom>
          <a:ln w="127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en-US" b="1" dirty="0">
              <a:solidFill>
                <a:srgbClr val="322F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17518" y="190050"/>
            <a:ext cx="6922099" cy="6158899"/>
            <a:chOff x="1117518" y="190050"/>
            <a:chExt cx="6922099" cy="6158899"/>
          </a:xfrm>
        </p:grpSpPr>
        <p:sp>
          <p:nvSpPr>
            <p:cNvPr id="136" name="Text Box 110"/>
            <p:cNvSpPr txBox="1">
              <a:spLocks noChangeArrowheads="1"/>
            </p:cNvSpPr>
            <p:nvPr/>
          </p:nvSpPr>
          <p:spPr bwMode="auto">
            <a:xfrm>
              <a:off x="3962271" y="5693669"/>
              <a:ext cx="85782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eSTAR</a:t>
              </a:r>
              <a:endParaRPr kumimoji="1"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137" name="Text Box 111"/>
            <p:cNvSpPr txBox="1">
              <a:spLocks noChangeArrowheads="1"/>
            </p:cNvSpPr>
            <p:nvPr/>
          </p:nvSpPr>
          <p:spPr bwMode="auto">
            <a:xfrm rot="3600000">
              <a:off x="1955602" y="4640923"/>
              <a:ext cx="111370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ePHENIX</a:t>
              </a:r>
              <a:endParaRPr kumimoji="1"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138" name="Arc 137"/>
            <p:cNvSpPr>
              <a:spLocks noChangeAspect="1"/>
            </p:cNvSpPr>
            <p:nvPr/>
          </p:nvSpPr>
          <p:spPr>
            <a:xfrm>
              <a:off x="2992438" y="1074738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9" name="Arc 138"/>
            <p:cNvSpPr>
              <a:spLocks noChangeAspect="1"/>
            </p:cNvSpPr>
            <p:nvPr/>
          </p:nvSpPr>
          <p:spPr>
            <a:xfrm>
              <a:off x="3008313" y="1035050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0" name="Arc 139"/>
            <p:cNvSpPr>
              <a:spLocks noChangeAspect="1"/>
            </p:cNvSpPr>
            <p:nvPr/>
          </p:nvSpPr>
          <p:spPr>
            <a:xfrm rot="18000000">
              <a:off x="2117725" y="1033463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1" name="Arc 140"/>
            <p:cNvSpPr>
              <a:spLocks noChangeAspect="1"/>
            </p:cNvSpPr>
            <p:nvPr/>
          </p:nvSpPr>
          <p:spPr>
            <a:xfrm rot="14400000">
              <a:off x="1677988" y="1803400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2" name="Arc 141"/>
            <p:cNvSpPr>
              <a:spLocks noChangeAspect="1"/>
            </p:cNvSpPr>
            <p:nvPr/>
          </p:nvSpPr>
          <p:spPr>
            <a:xfrm rot="10800000">
              <a:off x="2114550" y="2571750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4" name="Arc 143"/>
            <p:cNvSpPr>
              <a:spLocks noChangeAspect="1"/>
            </p:cNvSpPr>
            <p:nvPr/>
          </p:nvSpPr>
          <p:spPr>
            <a:xfrm rot="3600000">
              <a:off x="3452813" y="1801813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5" name="Arc 144"/>
            <p:cNvSpPr>
              <a:spLocks noChangeAspect="1"/>
            </p:cNvSpPr>
            <p:nvPr/>
          </p:nvSpPr>
          <p:spPr>
            <a:xfrm rot="18000000">
              <a:off x="2144713" y="1068388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6" name="Arc 145"/>
            <p:cNvSpPr>
              <a:spLocks noChangeAspect="1"/>
            </p:cNvSpPr>
            <p:nvPr/>
          </p:nvSpPr>
          <p:spPr>
            <a:xfrm rot="14400000">
              <a:off x="1722438" y="1803400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7" name="Arc 146"/>
            <p:cNvSpPr>
              <a:spLocks noChangeAspect="1"/>
            </p:cNvSpPr>
            <p:nvPr/>
          </p:nvSpPr>
          <p:spPr>
            <a:xfrm rot="10800000">
              <a:off x="2143125" y="2533650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9" name="Arc 148"/>
            <p:cNvSpPr>
              <a:spLocks noChangeAspect="1"/>
            </p:cNvSpPr>
            <p:nvPr/>
          </p:nvSpPr>
          <p:spPr>
            <a:xfrm rot="7200000" flipH="1">
              <a:off x="3409950" y="1790700"/>
              <a:ext cx="3657600" cy="365760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0" name="Line 184"/>
            <p:cNvSpPr>
              <a:spLocks noChangeShapeType="1"/>
            </p:cNvSpPr>
            <p:nvPr/>
          </p:nvSpPr>
          <p:spPr bwMode="auto">
            <a:xfrm rot="18000000" flipV="1">
              <a:off x="6175375" y="4903788"/>
              <a:ext cx="914400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151" name="Line 184"/>
            <p:cNvSpPr>
              <a:spLocks noChangeShapeType="1"/>
            </p:cNvSpPr>
            <p:nvPr/>
          </p:nvSpPr>
          <p:spPr bwMode="auto">
            <a:xfrm flipV="1">
              <a:off x="3919538" y="1054100"/>
              <a:ext cx="914400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152" name="Line 184"/>
            <p:cNvSpPr>
              <a:spLocks noChangeShapeType="1"/>
            </p:cNvSpPr>
            <p:nvPr/>
          </p:nvSpPr>
          <p:spPr bwMode="auto">
            <a:xfrm rot="14400000" flipV="1">
              <a:off x="1709738" y="4935538"/>
              <a:ext cx="914400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153" name="Line 184"/>
            <p:cNvSpPr>
              <a:spLocks noChangeShapeType="1"/>
            </p:cNvSpPr>
            <p:nvPr/>
          </p:nvSpPr>
          <p:spPr bwMode="auto">
            <a:xfrm flipV="1">
              <a:off x="3948113" y="6208713"/>
              <a:ext cx="914400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154" name="Rectangle 13"/>
            <p:cNvSpPr>
              <a:spLocks noChangeArrowheads="1"/>
            </p:cNvSpPr>
            <p:nvPr/>
          </p:nvSpPr>
          <p:spPr bwMode="auto">
            <a:xfrm rot="10800000">
              <a:off x="4249738" y="6079587"/>
              <a:ext cx="271896" cy="231261"/>
            </a:xfrm>
            <a:prstGeom prst="rect">
              <a:avLst/>
            </a:prstGeom>
            <a:gradFill flip="none" rotWithShape="1"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1350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155" name="Rectangle 136"/>
            <p:cNvSpPr>
              <a:spLocks noChangeArrowheads="1"/>
            </p:cNvSpPr>
            <p:nvPr/>
          </p:nvSpPr>
          <p:spPr bwMode="auto">
            <a:xfrm rot="3600000">
              <a:off x="2058862" y="4826685"/>
              <a:ext cx="228636" cy="217234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6210817" y="1194060"/>
              <a:ext cx="1828800" cy="1828800"/>
            </a:xfrm>
            <a:prstGeom prst="ellipse">
              <a:avLst/>
            </a:prstGeom>
            <a:noFill/>
            <a:ln w="38100" cap="flat" cmpd="dbl" algn="ctr">
              <a:gradFill>
                <a:gsLst>
                  <a:gs pos="0">
                    <a:srgbClr val="FFEFD1">
                      <a:alpha val="44000"/>
                    </a:srgbClr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7" name="Arc 156"/>
            <p:cNvSpPr>
              <a:spLocks noChangeAspect="1"/>
            </p:cNvSpPr>
            <p:nvPr/>
          </p:nvSpPr>
          <p:spPr>
            <a:xfrm rot="577047">
              <a:off x="2286479" y="862943"/>
              <a:ext cx="4529907" cy="3880888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DD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58" name="Straight Connector 157"/>
            <p:cNvCxnSpPr>
              <a:stCxn id="134" idx="2"/>
              <a:endCxn id="157" idx="0"/>
            </p:cNvCxnSpPr>
            <p:nvPr/>
          </p:nvCxnSpPr>
          <p:spPr>
            <a:xfrm>
              <a:off x="3840494" y="883643"/>
              <a:ext cx="1035129" cy="6573"/>
            </a:xfrm>
            <a:prstGeom prst="line">
              <a:avLst/>
            </a:prstGeom>
            <a:ln w="38100">
              <a:solidFill>
                <a:srgbClr val="DD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>
              <a:stCxn id="159" idx="0"/>
              <a:endCxn id="160" idx="2"/>
            </p:cNvCxnSpPr>
            <p:nvPr/>
          </p:nvCxnSpPr>
          <p:spPr>
            <a:xfrm rot="16200000" flipH="1">
              <a:off x="1559694" y="4794271"/>
              <a:ext cx="1022176" cy="562517"/>
            </a:xfrm>
            <a:prstGeom prst="line">
              <a:avLst/>
            </a:prstGeom>
            <a:ln w="38100">
              <a:solidFill>
                <a:srgbClr val="DD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Arc 161"/>
            <p:cNvSpPr>
              <a:spLocks noChangeAspect="1"/>
            </p:cNvSpPr>
            <p:nvPr/>
          </p:nvSpPr>
          <p:spPr>
            <a:xfrm rot="3574480">
              <a:off x="2987577" y="1497163"/>
              <a:ext cx="4357039" cy="3923383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DD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63" name="Straight Connector 162"/>
            <p:cNvCxnSpPr>
              <a:stCxn id="162" idx="2"/>
              <a:endCxn id="135" idx="0"/>
            </p:cNvCxnSpPr>
            <p:nvPr/>
          </p:nvCxnSpPr>
          <p:spPr>
            <a:xfrm rot="5400000">
              <a:off x="6273874" y="4656220"/>
              <a:ext cx="932907" cy="563459"/>
            </a:xfrm>
            <a:prstGeom prst="line">
              <a:avLst/>
            </a:prstGeom>
            <a:ln w="38100">
              <a:solidFill>
                <a:srgbClr val="DD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4" name="Group 191"/>
            <p:cNvGrpSpPr>
              <a:grpSpLocks noChangeAspect="1"/>
            </p:cNvGrpSpPr>
            <p:nvPr/>
          </p:nvGrpSpPr>
          <p:grpSpPr bwMode="auto">
            <a:xfrm rot="3651754">
              <a:off x="6410634" y="2196896"/>
              <a:ext cx="623480" cy="136260"/>
              <a:chOff x="786993" y="1745932"/>
              <a:chExt cx="740248" cy="161824"/>
            </a:xfrm>
          </p:grpSpPr>
          <p:grpSp>
            <p:nvGrpSpPr>
              <p:cNvPr id="165" name="Group 102"/>
              <p:cNvGrpSpPr>
                <a:grpSpLocks/>
              </p:cNvGrpSpPr>
              <p:nvPr/>
            </p:nvGrpSpPr>
            <p:grpSpPr bwMode="auto">
              <a:xfrm>
                <a:off x="1335274" y="1746533"/>
                <a:ext cx="191967" cy="158541"/>
                <a:chOff x="1338874" y="1146562"/>
                <a:chExt cx="191967" cy="158541"/>
              </a:xfrm>
            </p:grpSpPr>
            <p:sp>
              <p:nvSpPr>
                <p:cNvPr id="181" name="Oval 115"/>
                <p:cNvSpPr>
                  <a:spLocks noChangeArrowheads="1"/>
                </p:cNvSpPr>
                <p:nvPr/>
              </p:nvSpPr>
              <p:spPr bwMode="auto">
                <a:xfrm flipH="1">
                  <a:off x="1476818" y="1149346"/>
                  <a:ext cx="54023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82" name="Oval 116"/>
                <p:cNvSpPr>
                  <a:spLocks noChangeArrowheads="1"/>
                </p:cNvSpPr>
                <p:nvPr/>
              </p:nvSpPr>
              <p:spPr bwMode="auto">
                <a:xfrm flipH="1">
                  <a:off x="1432884" y="1148748"/>
                  <a:ext cx="50844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>
                    <a:defRPr/>
                  </a:pPr>
                  <a:endParaRPr kumimoji="1" lang="en-US" sz="40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83" name="Oval 117"/>
                <p:cNvSpPr>
                  <a:spLocks noChangeAspect="1" noChangeArrowheads="1"/>
                </p:cNvSpPr>
                <p:nvPr/>
              </p:nvSpPr>
              <p:spPr bwMode="auto">
                <a:xfrm flipH="1">
                  <a:off x="1383021" y="1146562"/>
                  <a:ext cx="54023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84" name="Oval 118"/>
                <p:cNvSpPr>
                  <a:spLocks noChangeArrowheads="1"/>
                </p:cNvSpPr>
                <p:nvPr/>
              </p:nvSpPr>
              <p:spPr bwMode="auto">
                <a:xfrm flipH="1">
                  <a:off x="1338874" y="1146759"/>
                  <a:ext cx="54023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166" name="Group 103"/>
              <p:cNvGrpSpPr>
                <a:grpSpLocks/>
              </p:cNvGrpSpPr>
              <p:nvPr/>
            </p:nvGrpSpPr>
            <p:grpSpPr bwMode="auto">
              <a:xfrm>
                <a:off x="1155938" y="1745932"/>
                <a:ext cx="189214" cy="159104"/>
                <a:chOff x="1343464" y="1144477"/>
                <a:chExt cx="189214" cy="159104"/>
              </a:xfrm>
            </p:grpSpPr>
            <p:sp>
              <p:nvSpPr>
                <p:cNvPr id="177" name="Oval 115"/>
                <p:cNvSpPr>
                  <a:spLocks noChangeArrowheads="1"/>
                </p:cNvSpPr>
                <p:nvPr/>
              </p:nvSpPr>
              <p:spPr bwMode="auto">
                <a:xfrm flipH="1">
                  <a:off x="1478655" y="1145473"/>
                  <a:ext cx="54023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78" name="Oval 116"/>
                <p:cNvSpPr>
                  <a:spLocks noChangeArrowheads="1"/>
                </p:cNvSpPr>
                <p:nvPr/>
              </p:nvSpPr>
              <p:spPr bwMode="auto">
                <a:xfrm flipH="1">
                  <a:off x="1434508" y="1145670"/>
                  <a:ext cx="54023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>
                    <a:defRPr/>
                  </a:pPr>
                  <a:endParaRPr kumimoji="1" lang="en-US" sz="40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79" name="Oval 117"/>
                <p:cNvSpPr>
                  <a:spLocks noChangeArrowheads="1"/>
                </p:cNvSpPr>
                <p:nvPr/>
              </p:nvSpPr>
              <p:spPr bwMode="auto">
                <a:xfrm flipH="1">
                  <a:off x="1388985" y="1147826"/>
                  <a:ext cx="50844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80" name="Oval 118"/>
                <p:cNvSpPr>
                  <a:spLocks noChangeArrowheads="1"/>
                </p:cNvSpPr>
                <p:nvPr/>
              </p:nvSpPr>
              <p:spPr bwMode="auto">
                <a:xfrm flipH="1">
                  <a:off x="1343464" y="1144477"/>
                  <a:ext cx="54021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167" name="Group 108"/>
              <p:cNvGrpSpPr>
                <a:grpSpLocks/>
              </p:cNvGrpSpPr>
              <p:nvPr/>
            </p:nvGrpSpPr>
            <p:grpSpPr bwMode="auto">
              <a:xfrm>
                <a:off x="970671" y="1748853"/>
                <a:ext cx="191965" cy="158540"/>
                <a:chOff x="1342123" y="1145914"/>
                <a:chExt cx="191965" cy="158540"/>
              </a:xfrm>
            </p:grpSpPr>
            <p:sp>
              <p:nvSpPr>
                <p:cNvPr id="173" name="Oval 115"/>
                <p:cNvSpPr>
                  <a:spLocks noChangeArrowheads="1"/>
                </p:cNvSpPr>
                <p:nvPr/>
              </p:nvSpPr>
              <p:spPr bwMode="auto">
                <a:xfrm flipH="1">
                  <a:off x="1480067" y="1148697"/>
                  <a:ext cx="54021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74" name="Oval 116"/>
                <p:cNvSpPr>
                  <a:spLocks noChangeArrowheads="1"/>
                </p:cNvSpPr>
                <p:nvPr/>
              </p:nvSpPr>
              <p:spPr bwMode="auto">
                <a:xfrm flipH="1">
                  <a:off x="1436132" y="1148099"/>
                  <a:ext cx="50844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>
                    <a:defRPr/>
                  </a:pPr>
                  <a:endParaRPr kumimoji="1" lang="en-US" sz="40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75" name="Oval 117"/>
                <p:cNvSpPr>
                  <a:spLocks noChangeArrowheads="1"/>
                </p:cNvSpPr>
                <p:nvPr/>
              </p:nvSpPr>
              <p:spPr bwMode="auto">
                <a:xfrm flipH="1">
                  <a:off x="1386269" y="1145914"/>
                  <a:ext cx="54021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76" name="Oval 118"/>
                <p:cNvSpPr>
                  <a:spLocks noChangeArrowheads="1"/>
                </p:cNvSpPr>
                <p:nvPr/>
              </p:nvSpPr>
              <p:spPr bwMode="auto">
                <a:xfrm flipH="1">
                  <a:off x="1342123" y="1146111"/>
                  <a:ext cx="54021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168" name="Group 118"/>
              <p:cNvGrpSpPr>
                <a:grpSpLocks/>
              </p:cNvGrpSpPr>
              <p:nvPr/>
            </p:nvGrpSpPr>
            <p:grpSpPr bwMode="auto">
              <a:xfrm>
                <a:off x="786993" y="1749218"/>
                <a:ext cx="191965" cy="158538"/>
                <a:chOff x="1342461" y="1144795"/>
                <a:chExt cx="191965" cy="158538"/>
              </a:xfrm>
            </p:grpSpPr>
            <p:sp>
              <p:nvSpPr>
                <p:cNvPr id="169" name="Oval 115"/>
                <p:cNvSpPr>
                  <a:spLocks noChangeArrowheads="1"/>
                </p:cNvSpPr>
                <p:nvPr/>
              </p:nvSpPr>
              <p:spPr bwMode="auto">
                <a:xfrm flipH="1">
                  <a:off x="1480405" y="1147578"/>
                  <a:ext cx="54021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70" name="Oval 116"/>
                <p:cNvSpPr>
                  <a:spLocks noChangeArrowheads="1"/>
                </p:cNvSpPr>
                <p:nvPr/>
              </p:nvSpPr>
              <p:spPr bwMode="auto">
                <a:xfrm flipH="1">
                  <a:off x="1436471" y="1146980"/>
                  <a:ext cx="50844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>
                    <a:defRPr/>
                  </a:pPr>
                  <a:endParaRPr kumimoji="1" lang="en-US" sz="40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71" name="Oval 117"/>
                <p:cNvSpPr>
                  <a:spLocks noChangeArrowheads="1"/>
                </p:cNvSpPr>
                <p:nvPr/>
              </p:nvSpPr>
              <p:spPr bwMode="auto">
                <a:xfrm flipH="1">
                  <a:off x="1386608" y="1144795"/>
                  <a:ext cx="54021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72" name="Oval 118"/>
                <p:cNvSpPr>
                  <a:spLocks noChangeArrowheads="1"/>
                </p:cNvSpPr>
                <p:nvPr/>
              </p:nvSpPr>
              <p:spPr bwMode="auto">
                <a:xfrm flipH="1">
                  <a:off x="1342461" y="1144993"/>
                  <a:ext cx="54021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</p:grpSp>
        <p:sp>
          <p:nvSpPr>
            <p:cNvPr id="186" name="Freeform 185"/>
            <p:cNvSpPr/>
            <p:nvPr/>
          </p:nvSpPr>
          <p:spPr>
            <a:xfrm>
              <a:off x="4948518" y="1203960"/>
              <a:ext cx="796066" cy="268941"/>
            </a:xfrm>
            <a:custGeom>
              <a:avLst/>
              <a:gdLst>
                <a:gd name="connsiteX0" fmla="*/ 0 w 796066"/>
                <a:gd name="connsiteY0" fmla="*/ 0 h 268941"/>
                <a:gd name="connsiteX1" fmla="*/ 473336 w 796066"/>
                <a:gd name="connsiteY1" fmla="*/ 86061 h 268941"/>
                <a:gd name="connsiteX2" fmla="*/ 796066 w 796066"/>
                <a:gd name="connsiteY2" fmla="*/ 268941 h 268941"/>
                <a:gd name="connsiteX3" fmla="*/ 796066 w 796066"/>
                <a:gd name="connsiteY3" fmla="*/ 268941 h 26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66" h="268941">
                  <a:moveTo>
                    <a:pt x="0" y="0"/>
                  </a:moveTo>
                  <a:cubicBezTo>
                    <a:pt x="170329" y="20619"/>
                    <a:pt x="340658" y="41238"/>
                    <a:pt x="473336" y="86061"/>
                  </a:cubicBezTo>
                  <a:cubicBezTo>
                    <a:pt x="606014" y="130884"/>
                    <a:pt x="796066" y="268941"/>
                    <a:pt x="796066" y="268941"/>
                  </a:cubicBezTo>
                  <a:lnTo>
                    <a:pt x="796066" y="268941"/>
                  </a:lnTo>
                </a:path>
              </a:pathLst>
            </a:custGeom>
            <a:ln>
              <a:solidFill>
                <a:srgbClr val="0000FF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7" name="Freeform 186"/>
            <p:cNvSpPr/>
            <p:nvPr/>
          </p:nvSpPr>
          <p:spPr>
            <a:xfrm rot="15409430">
              <a:off x="1239203" y="3555088"/>
              <a:ext cx="588369" cy="131531"/>
            </a:xfrm>
            <a:custGeom>
              <a:avLst/>
              <a:gdLst>
                <a:gd name="connsiteX0" fmla="*/ 0 w 796066"/>
                <a:gd name="connsiteY0" fmla="*/ 0 h 268941"/>
                <a:gd name="connsiteX1" fmla="*/ 473336 w 796066"/>
                <a:gd name="connsiteY1" fmla="*/ 86061 h 268941"/>
                <a:gd name="connsiteX2" fmla="*/ 796066 w 796066"/>
                <a:gd name="connsiteY2" fmla="*/ 268941 h 268941"/>
                <a:gd name="connsiteX3" fmla="*/ 796066 w 796066"/>
                <a:gd name="connsiteY3" fmla="*/ 268941 h 26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66" h="268941">
                  <a:moveTo>
                    <a:pt x="0" y="0"/>
                  </a:moveTo>
                  <a:cubicBezTo>
                    <a:pt x="170329" y="20619"/>
                    <a:pt x="340658" y="41238"/>
                    <a:pt x="473336" y="86061"/>
                  </a:cubicBezTo>
                  <a:cubicBezTo>
                    <a:pt x="606014" y="130884"/>
                    <a:pt x="796066" y="268941"/>
                    <a:pt x="796066" y="268941"/>
                  </a:cubicBezTo>
                  <a:lnTo>
                    <a:pt x="796066" y="268941"/>
                  </a:lnTo>
                </a:path>
              </a:pathLst>
            </a:custGeom>
            <a:ln>
              <a:solidFill>
                <a:srgbClr val="DD0000"/>
              </a:solidFill>
              <a:headEnd type="triangl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8" name="Line 184"/>
            <p:cNvSpPr>
              <a:spLocks noChangeShapeType="1"/>
            </p:cNvSpPr>
            <p:nvPr/>
          </p:nvSpPr>
          <p:spPr bwMode="auto">
            <a:xfrm rot="14400000" flipV="1">
              <a:off x="6168465" y="2334585"/>
              <a:ext cx="914400" cy="0"/>
            </a:xfrm>
            <a:prstGeom prst="line">
              <a:avLst/>
            </a:prstGeom>
            <a:noFill/>
            <a:ln w="76200">
              <a:solidFill>
                <a:srgbClr val="29FF1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918038" y="1281057"/>
              <a:ext cx="796066" cy="268941"/>
            </a:xfrm>
            <a:custGeom>
              <a:avLst/>
              <a:gdLst>
                <a:gd name="connsiteX0" fmla="*/ 0 w 796066"/>
                <a:gd name="connsiteY0" fmla="*/ 0 h 268941"/>
                <a:gd name="connsiteX1" fmla="*/ 473336 w 796066"/>
                <a:gd name="connsiteY1" fmla="*/ 86061 h 268941"/>
                <a:gd name="connsiteX2" fmla="*/ 796066 w 796066"/>
                <a:gd name="connsiteY2" fmla="*/ 268941 h 268941"/>
                <a:gd name="connsiteX3" fmla="*/ 796066 w 796066"/>
                <a:gd name="connsiteY3" fmla="*/ 268941 h 26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66" h="268941">
                  <a:moveTo>
                    <a:pt x="0" y="0"/>
                  </a:moveTo>
                  <a:cubicBezTo>
                    <a:pt x="170329" y="20619"/>
                    <a:pt x="340658" y="41238"/>
                    <a:pt x="473336" y="86061"/>
                  </a:cubicBezTo>
                  <a:cubicBezTo>
                    <a:pt x="606014" y="130884"/>
                    <a:pt x="796066" y="268941"/>
                    <a:pt x="796066" y="268941"/>
                  </a:cubicBezTo>
                  <a:lnTo>
                    <a:pt x="796066" y="268941"/>
                  </a:lnTo>
                </a:path>
              </a:pathLst>
            </a:custGeom>
            <a:ln>
              <a:solidFill>
                <a:srgbClr val="FFFF00"/>
              </a:solidFill>
              <a:headEnd type="triangl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0" name="Line 184"/>
            <p:cNvSpPr>
              <a:spLocks noChangeShapeType="1"/>
            </p:cNvSpPr>
            <p:nvPr/>
          </p:nvSpPr>
          <p:spPr bwMode="auto">
            <a:xfrm rot="18000000" flipV="1">
              <a:off x="1697038" y="2355850"/>
              <a:ext cx="914400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grpSp>
          <p:nvGrpSpPr>
            <p:cNvPr id="191" name="Group 191"/>
            <p:cNvGrpSpPr>
              <a:grpSpLocks noChangeAspect="1"/>
            </p:cNvGrpSpPr>
            <p:nvPr/>
          </p:nvGrpSpPr>
          <p:grpSpPr bwMode="auto">
            <a:xfrm rot="7165234">
              <a:off x="1695758" y="2191068"/>
              <a:ext cx="623480" cy="136260"/>
              <a:chOff x="786993" y="1745932"/>
              <a:chExt cx="740248" cy="161824"/>
            </a:xfrm>
          </p:grpSpPr>
          <p:grpSp>
            <p:nvGrpSpPr>
              <p:cNvPr id="192" name="Group 102"/>
              <p:cNvGrpSpPr>
                <a:grpSpLocks/>
              </p:cNvGrpSpPr>
              <p:nvPr/>
            </p:nvGrpSpPr>
            <p:grpSpPr bwMode="auto">
              <a:xfrm>
                <a:off x="1335274" y="1746533"/>
                <a:ext cx="191967" cy="158541"/>
                <a:chOff x="1338874" y="1146562"/>
                <a:chExt cx="191967" cy="158541"/>
              </a:xfrm>
            </p:grpSpPr>
            <p:sp>
              <p:nvSpPr>
                <p:cNvPr id="208" name="Oval 115"/>
                <p:cNvSpPr>
                  <a:spLocks noChangeArrowheads="1"/>
                </p:cNvSpPr>
                <p:nvPr/>
              </p:nvSpPr>
              <p:spPr bwMode="auto">
                <a:xfrm flipH="1">
                  <a:off x="1476818" y="1149346"/>
                  <a:ext cx="54023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9" name="Oval 116"/>
                <p:cNvSpPr>
                  <a:spLocks noChangeArrowheads="1"/>
                </p:cNvSpPr>
                <p:nvPr/>
              </p:nvSpPr>
              <p:spPr bwMode="auto">
                <a:xfrm flipH="1">
                  <a:off x="1432884" y="1148748"/>
                  <a:ext cx="50844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>
                    <a:defRPr/>
                  </a:pPr>
                  <a:endParaRPr kumimoji="1" lang="en-US" sz="40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10" name="Oval 117"/>
                <p:cNvSpPr>
                  <a:spLocks noChangeAspect="1" noChangeArrowheads="1"/>
                </p:cNvSpPr>
                <p:nvPr/>
              </p:nvSpPr>
              <p:spPr bwMode="auto">
                <a:xfrm flipH="1">
                  <a:off x="1383021" y="1146562"/>
                  <a:ext cx="54023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11" name="Oval 118"/>
                <p:cNvSpPr>
                  <a:spLocks noChangeArrowheads="1"/>
                </p:cNvSpPr>
                <p:nvPr/>
              </p:nvSpPr>
              <p:spPr bwMode="auto">
                <a:xfrm flipH="1">
                  <a:off x="1338874" y="1146759"/>
                  <a:ext cx="54023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193" name="Group 103"/>
              <p:cNvGrpSpPr>
                <a:grpSpLocks/>
              </p:cNvGrpSpPr>
              <p:nvPr/>
            </p:nvGrpSpPr>
            <p:grpSpPr bwMode="auto">
              <a:xfrm>
                <a:off x="1155938" y="1745932"/>
                <a:ext cx="189214" cy="159104"/>
                <a:chOff x="1343464" y="1144477"/>
                <a:chExt cx="189214" cy="159104"/>
              </a:xfrm>
            </p:grpSpPr>
            <p:sp>
              <p:nvSpPr>
                <p:cNvPr id="204" name="Oval 115"/>
                <p:cNvSpPr>
                  <a:spLocks noChangeArrowheads="1"/>
                </p:cNvSpPr>
                <p:nvPr/>
              </p:nvSpPr>
              <p:spPr bwMode="auto">
                <a:xfrm flipH="1">
                  <a:off x="1478655" y="1145473"/>
                  <a:ext cx="54023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5" name="Oval 116"/>
                <p:cNvSpPr>
                  <a:spLocks noChangeArrowheads="1"/>
                </p:cNvSpPr>
                <p:nvPr/>
              </p:nvSpPr>
              <p:spPr bwMode="auto">
                <a:xfrm flipH="1">
                  <a:off x="1434508" y="1145670"/>
                  <a:ext cx="54023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>
                    <a:defRPr/>
                  </a:pPr>
                  <a:endParaRPr kumimoji="1" lang="en-US" sz="40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6" name="Oval 117"/>
                <p:cNvSpPr>
                  <a:spLocks noChangeArrowheads="1"/>
                </p:cNvSpPr>
                <p:nvPr/>
              </p:nvSpPr>
              <p:spPr bwMode="auto">
                <a:xfrm flipH="1">
                  <a:off x="1388985" y="1147826"/>
                  <a:ext cx="50844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7" name="Oval 118"/>
                <p:cNvSpPr>
                  <a:spLocks noChangeArrowheads="1"/>
                </p:cNvSpPr>
                <p:nvPr/>
              </p:nvSpPr>
              <p:spPr bwMode="auto">
                <a:xfrm flipH="1">
                  <a:off x="1343464" y="1144477"/>
                  <a:ext cx="54021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194" name="Group 108"/>
              <p:cNvGrpSpPr>
                <a:grpSpLocks/>
              </p:cNvGrpSpPr>
              <p:nvPr/>
            </p:nvGrpSpPr>
            <p:grpSpPr bwMode="auto">
              <a:xfrm>
                <a:off x="970671" y="1748853"/>
                <a:ext cx="191965" cy="158540"/>
                <a:chOff x="1342123" y="1145914"/>
                <a:chExt cx="191965" cy="158540"/>
              </a:xfrm>
            </p:grpSpPr>
            <p:sp>
              <p:nvSpPr>
                <p:cNvPr id="200" name="Oval 115"/>
                <p:cNvSpPr>
                  <a:spLocks noChangeArrowheads="1"/>
                </p:cNvSpPr>
                <p:nvPr/>
              </p:nvSpPr>
              <p:spPr bwMode="auto">
                <a:xfrm flipH="1">
                  <a:off x="1480067" y="1148697"/>
                  <a:ext cx="54021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1" name="Oval 116"/>
                <p:cNvSpPr>
                  <a:spLocks noChangeArrowheads="1"/>
                </p:cNvSpPr>
                <p:nvPr/>
              </p:nvSpPr>
              <p:spPr bwMode="auto">
                <a:xfrm flipH="1">
                  <a:off x="1436132" y="1148099"/>
                  <a:ext cx="50844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>
                    <a:defRPr/>
                  </a:pPr>
                  <a:endParaRPr kumimoji="1" lang="en-US" sz="40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2" name="Oval 117"/>
                <p:cNvSpPr>
                  <a:spLocks noChangeArrowheads="1"/>
                </p:cNvSpPr>
                <p:nvPr/>
              </p:nvSpPr>
              <p:spPr bwMode="auto">
                <a:xfrm flipH="1">
                  <a:off x="1386269" y="1145914"/>
                  <a:ext cx="54021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3" name="Oval 118"/>
                <p:cNvSpPr>
                  <a:spLocks noChangeArrowheads="1"/>
                </p:cNvSpPr>
                <p:nvPr/>
              </p:nvSpPr>
              <p:spPr bwMode="auto">
                <a:xfrm flipH="1">
                  <a:off x="1342123" y="1146111"/>
                  <a:ext cx="54021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195" name="Group 118"/>
              <p:cNvGrpSpPr>
                <a:grpSpLocks/>
              </p:cNvGrpSpPr>
              <p:nvPr/>
            </p:nvGrpSpPr>
            <p:grpSpPr bwMode="auto">
              <a:xfrm>
                <a:off x="786993" y="1749218"/>
                <a:ext cx="191965" cy="158538"/>
                <a:chOff x="1342461" y="1144795"/>
                <a:chExt cx="191965" cy="158538"/>
              </a:xfrm>
            </p:grpSpPr>
            <p:sp>
              <p:nvSpPr>
                <p:cNvPr id="196" name="Oval 115"/>
                <p:cNvSpPr>
                  <a:spLocks noChangeArrowheads="1"/>
                </p:cNvSpPr>
                <p:nvPr/>
              </p:nvSpPr>
              <p:spPr bwMode="auto">
                <a:xfrm flipH="1">
                  <a:off x="1480405" y="1147578"/>
                  <a:ext cx="54021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97" name="Oval 116"/>
                <p:cNvSpPr>
                  <a:spLocks noChangeArrowheads="1"/>
                </p:cNvSpPr>
                <p:nvPr/>
              </p:nvSpPr>
              <p:spPr bwMode="auto">
                <a:xfrm flipH="1">
                  <a:off x="1436471" y="1146980"/>
                  <a:ext cx="50844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>
                    <a:defRPr/>
                  </a:pPr>
                  <a:endParaRPr kumimoji="1" lang="en-US" sz="4000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98" name="Oval 117"/>
                <p:cNvSpPr>
                  <a:spLocks noChangeArrowheads="1"/>
                </p:cNvSpPr>
                <p:nvPr/>
              </p:nvSpPr>
              <p:spPr bwMode="auto">
                <a:xfrm flipH="1">
                  <a:off x="1386608" y="1144795"/>
                  <a:ext cx="54021" cy="15575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99" name="Oval 118"/>
                <p:cNvSpPr>
                  <a:spLocks noChangeArrowheads="1"/>
                </p:cNvSpPr>
                <p:nvPr/>
              </p:nvSpPr>
              <p:spPr bwMode="auto">
                <a:xfrm flipH="1">
                  <a:off x="1342461" y="1144993"/>
                  <a:ext cx="54021" cy="15575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5000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>
                    <a:defRPr/>
                  </a:pPr>
                  <a:endParaRPr kumimoji="1" lang="en-US" b="1" dirty="0">
                    <a:solidFill>
                      <a:srgbClr val="322F3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/>
                    <a:cs typeface="Comic Sans MS"/>
                  </a:endParaRPr>
                </a:p>
              </p:txBody>
            </p:sp>
          </p:grpSp>
        </p:grpSp>
        <p:sp>
          <p:nvSpPr>
            <p:cNvPr id="212" name="Oval 211"/>
            <p:cNvSpPr/>
            <p:nvPr/>
          </p:nvSpPr>
          <p:spPr>
            <a:xfrm>
              <a:off x="1117518" y="1461058"/>
              <a:ext cx="1737360" cy="1737360"/>
            </a:xfrm>
            <a:prstGeom prst="ellipse">
              <a:avLst/>
            </a:prstGeom>
            <a:noFill/>
            <a:ln w="38100" cap="flat" cmpd="tri" algn="ctr">
              <a:gradFill>
                <a:gsLst>
                  <a:gs pos="0">
                    <a:schemeClr val="accent1">
                      <a:tint val="66000"/>
                      <a:satMod val="160000"/>
                      <a:alpha val="46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3" name="Line 184"/>
            <p:cNvSpPr>
              <a:spLocks noChangeShapeType="1"/>
            </p:cNvSpPr>
            <p:nvPr/>
          </p:nvSpPr>
          <p:spPr bwMode="auto">
            <a:xfrm rot="18000000" flipV="1">
              <a:off x="1698831" y="2357643"/>
              <a:ext cx="914400" cy="0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214" name="Rectangle 136"/>
            <p:cNvSpPr>
              <a:spLocks noChangeArrowheads="1"/>
            </p:cNvSpPr>
            <p:nvPr/>
          </p:nvSpPr>
          <p:spPr bwMode="auto">
            <a:xfrm>
              <a:off x="4262436" y="951740"/>
              <a:ext cx="190103" cy="194972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215" name="Text Box 110"/>
            <p:cNvSpPr txBox="1">
              <a:spLocks noChangeArrowheads="1"/>
            </p:cNvSpPr>
            <p:nvPr/>
          </p:nvSpPr>
          <p:spPr bwMode="auto">
            <a:xfrm>
              <a:off x="3666756" y="190050"/>
              <a:ext cx="1602771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600" b="1" dirty="0" smtClean="0">
                  <a:solidFill>
                    <a:srgbClr val="00009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New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1600" b="1" dirty="0" smtClean="0">
                  <a:solidFill>
                    <a:srgbClr val="00009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detector</a:t>
              </a:r>
              <a:endParaRPr kumimoji="1" lang="en-US" sz="1600" b="1" dirty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216" name="Arc 215"/>
            <p:cNvSpPr/>
            <p:nvPr/>
          </p:nvSpPr>
          <p:spPr>
            <a:xfrm rot="16200000" flipH="1" flipV="1">
              <a:off x="4125184" y="-102720"/>
              <a:ext cx="452567" cy="1861073"/>
            </a:xfrm>
            <a:prstGeom prst="arc">
              <a:avLst>
                <a:gd name="adj1" fmla="val 16803933"/>
                <a:gd name="adj2" fmla="val 4913040"/>
              </a:avLst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8" name="Arc 217"/>
            <p:cNvSpPr/>
            <p:nvPr/>
          </p:nvSpPr>
          <p:spPr>
            <a:xfrm rot="9000000" flipH="1" flipV="1">
              <a:off x="1786584" y="4186645"/>
              <a:ext cx="436693" cy="1861073"/>
            </a:xfrm>
            <a:prstGeom prst="arc">
              <a:avLst>
                <a:gd name="adj1" fmla="val 16803933"/>
                <a:gd name="adj2" fmla="val 4817061"/>
              </a:avLst>
            </a:prstGeom>
            <a:ln w="3810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19" name="Straight Connector 218"/>
            <p:cNvCxnSpPr>
              <a:stCxn id="135" idx="2"/>
              <a:endCxn id="160" idx="0"/>
            </p:cNvCxnSpPr>
            <p:nvPr/>
          </p:nvCxnSpPr>
          <p:spPr>
            <a:xfrm rot="10800000" flipV="1">
              <a:off x="3986639" y="6333035"/>
              <a:ext cx="924314" cy="15914"/>
            </a:xfrm>
            <a:prstGeom prst="line">
              <a:avLst/>
            </a:prstGeom>
            <a:ln w="38100">
              <a:solidFill>
                <a:srgbClr val="DD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0" name="Rounded Rectangle 219"/>
            <p:cNvSpPr/>
            <p:nvPr/>
          </p:nvSpPr>
          <p:spPr>
            <a:xfrm rot="18000000">
              <a:off x="1809936" y="2317122"/>
              <a:ext cx="825500" cy="151092"/>
            </a:xfrm>
            <a:prstGeom prst="roundRect">
              <a:avLst/>
            </a:prstGeom>
            <a:noFill/>
            <a:ln w="76200" cap="flat" cmpd="tri" algn="ctr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21" name="Group 102"/>
            <p:cNvGrpSpPr>
              <a:grpSpLocks/>
            </p:cNvGrpSpPr>
            <p:nvPr/>
          </p:nvGrpSpPr>
          <p:grpSpPr bwMode="auto">
            <a:xfrm flipV="1">
              <a:off x="4620783" y="826601"/>
              <a:ext cx="124677" cy="108170"/>
              <a:chOff x="1348913" y="1142862"/>
              <a:chExt cx="190276" cy="155817"/>
            </a:xfrm>
          </p:grpSpPr>
          <p:sp>
            <p:nvSpPr>
              <p:cNvPr id="222" name="Oval 115"/>
              <p:cNvSpPr>
                <a:spLocks noChangeArrowheads="1"/>
              </p:cNvSpPr>
              <p:nvPr/>
            </p:nvSpPr>
            <p:spPr bwMode="auto">
              <a:xfrm flipH="1">
                <a:off x="1485778" y="1142797"/>
                <a:ext cx="53957" cy="15718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23" name="Oval 116"/>
              <p:cNvSpPr>
                <a:spLocks noChangeArrowheads="1"/>
              </p:cNvSpPr>
              <p:nvPr/>
            </p:nvSpPr>
            <p:spPr bwMode="auto">
              <a:xfrm flipH="1">
                <a:off x="1441343" y="1142797"/>
                <a:ext cx="50782" cy="15718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24" name="Oval 117"/>
              <p:cNvSpPr>
                <a:spLocks noChangeAspect="1" noChangeArrowheads="1"/>
              </p:cNvSpPr>
              <p:nvPr/>
            </p:nvSpPr>
            <p:spPr bwMode="auto">
              <a:xfrm flipH="1">
                <a:off x="1393735" y="1142797"/>
                <a:ext cx="53955" cy="15718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25" name="Oval 118"/>
              <p:cNvSpPr>
                <a:spLocks noChangeArrowheads="1"/>
              </p:cNvSpPr>
              <p:nvPr/>
            </p:nvSpPr>
            <p:spPr bwMode="auto">
              <a:xfrm flipH="1">
                <a:off x="1349301" y="1142797"/>
                <a:ext cx="53955" cy="15718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226" name="Text Box 113"/>
            <p:cNvSpPr txBox="1">
              <a:spLocks noChangeAspect="1" noChangeArrowheads="1"/>
            </p:cNvSpPr>
            <p:nvPr/>
          </p:nvSpPr>
          <p:spPr bwMode="auto">
            <a:xfrm rot="19800000" flipH="1">
              <a:off x="2343196" y="834639"/>
              <a:ext cx="60547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0.6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27" name="Text Box 113"/>
            <p:cNvSpPr txBox="1">
              <a:spLocks noChangeAspect="1" noChangeArrowheads="1"/>
            </p:cNvSpPr>
            <p:nvPr/>
          </p:nvSpPr>
          <p:spPr bwMode="auto">
            <a:xfrm rot="3778540">
              <a:off x="1683985" y="4474856"/>
              <a:ext cx="79107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30 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28" name="Text Box 113"/>
            <p:cNvSpPr txBox="1">
              <a:spLocks noChangeAspect="1" noChangeArrowheads="1"/>
            </p:cNvSpPr>
            <p:nvPr/>
          </p:nvSpPr>
          <p:spPr bwMode="auto">
            <a:xfrm>
              <a:off x="3471358" y="5966769"/>
              <a:ext cx="79107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30 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30" name="Text Box 19"/>
            <p:cNvSpPr txBox="1">
              <a:spLocks noChangeArrowheads="1"/>
            </p:cNvSpPr>
            <p:nvPr/>
          </p:nvSpPr>
          <p:spPr bwMode="auto">
            <a:xfrm>
              <a:off x="2556739" y="1466778"/>
              <a:ext cx="350041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Two </a:t>
              </a:r>
              <a:r>
                <a:rPr kumimoji="1" lang="en-US" sz="2000" b="1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Linac</a:t>
              </a:r>
              <a:r>
                <a:rPr kumimoji="1"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 2.45 </a:t>
              </a:r>
              <a:r>
                <a:rPr kumimoji="1" lang="en-US" sz="2000" b="1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GeV</a:t>
              </a:r>
              <a:endParaRPr kumimoji="1"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kumimoji="1" lang="en-US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or the electrons</a:t>
              </a:r>
              <a:endParaRPr kumimoji="1"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31" name="Text Box 113"/>
            <p:cNvSpPr txBox="1">
              <a:spLocks noChangeAspect="1" noChangeArrowheads="1"/>
            </p:cNvSpPr>
            <p:nvPr/>
          </p:nvSpPr>
          <p:spPr bwMode="auto">
            <a:xfrm flipH="1">
              <a:off x="4920714" y="951740"/>
              <a:ext cx="69762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27.55 GeV </a:t>
              </a:r>
              <a:endParaRPr kumimoji="1" lang="en-US" sz="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32" name="Arc 231"/>
            <p:cNvSpPr/>
            <p:nvPr/>
          </p:nvSpPr>
          <p:spPr>
            <a:xfrm rot="3600000">
              <a:off x="6931034" y="2529459"/>
              <a:ext cx="208914" cy="154956"/>
            </a:xfrm>
            <a:prstGeom prst="arc">
              <a:avLst>
                <a:gd name="adj1" fmla="val 16200000"/>
                <a:gd name="adj2" fmla="val 6010379"/>
              </a:avLst>
            </a:pr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3" name="Arc 232"/>
            <p:cNvSpPr>
              <a:spLocks noChangeAspect="1"/>
            </p:cNvSpPr>
            <p:nvPr/>
          </p:nvSpPr>
          <p:spPr>
            <a:xfrm rot="577047">
              <a:off x="2440398" y="756480"/>
              <a:ext cx="4529907" cy="3880888"/>
            </a:xfrm>
            <a:prstGeom prst="arc">
              <a:avLst>
                <a:gd name="adj1" fmla="val 15576055"/>
                <a:gd name="adj2" fmla="val 19714471"/>
              </a:avLst>
            </a:prstGeom>
            <a:ln w="12700" cap="flat" cmpd="sng" algn="ctr">
              <a:solidFill>
                <a:srgbClr val="DD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43" name="Straight Connector 242"/>
            <p:cNvCxnSpPr>
              <a:stCxn id="232" idx="0"/>
            </p:cNvCxnSpPr>
            <p:nvPr/>
          </p:nvCxnSpPr>
          <p:spPr>
            <a:xfrm rot="16200000" flipV="1">
              <a:off x="6561351" y="2026960"/>
              <a:ext cx="684244" cy="398232"/>
            </a:xfrm>
            <a:prstGeom prst="line">
              <a:avLst/>
            </a:pr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Arc 243"/>
            <p:cNvSpPr/>
            <p:nvPr/>
          </p:nvSpPr>
          <p:spPr>
            <a:xfrm rot="7200000">
              <a:off x="1632176" y="2484563"/>
              <a:ext cx="208914" cy="154956"/>
            </a:xfrm>
            <a:prstGeom prst="arc">
              <a:avLst>
                <a:gd name="adj1" fmla="val 16200000"/>
                <a:gd name="adj2" fmla="val 6010379"/>
              </a:avLst>
            </a:pr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46" name="Straight Connector 245"/>
            <p:cNvCxnSpPr>
              <a:stCxn id="244" idx="2"/>
              <a:endCxn id="245" idx="0"/>
            </p:cNvCxnSpPr>
            <p:nvPr/>
          </p:nvCxnSpPr>
          <p:spPr>
            <a:xfrm rot="5400000" flipH="1" flipV="1">
              <a:off x="1552182" y="2049518"/>
              <a:ext cx="587019" cy="337358"/>
            </a:xfrm>
            <a:prstGeom prst="line">
              <a:avLst/>
            </a:pr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Freeform 246"/>
            <p:cNvSpPr/>
            <p:nvPr/>
          </p:nvSpPr>
          <p:spPr>
            <a:xfrm rot="15409430" flipH="1" flipV="1">
              <a:off x="6962125" y="3606837"/>
              <a:ext cx="588369" cy="131531"/>
            </a:xfrm>
            <a:custGeom>
              <a:avLst/>
              <a:gdLst>
                <a:gd name="connsiteX0" fmla="*/ 0 w 796066"/>
                <a:gd name="connsiteY0" fmla="*/ 0 h 268941"/>
                <a:gd name="connsiteX1" fmla="*/ 473336 w 796066"/>
                <a:gd name="connsiteY1" fmla="*/ 86061 h 268941"/>
                <a:gd name="connsiteX2" fmla="*/ 796066 w 796066"/>
                <a:gd name="connsiteY2" fmla="*/ 268941 h 268941"/>
                <a:gd name="connsiteX3" fmla="*/ 796066 w 796066"/>
                <a:gd name="connsiteY3" fmla="*/ 268941 h 26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66" h="268941">
                  <a:moveTo>
                    <a:pt x="0" y="0"/>
                  </a:moveTo>
                  <a:cubicBezTo>
                    <a:pt x="170329" y="20619"/>
                    <a:pt x="340658" y="41238"/>
                    <a:pt x="473336" y="86061"/>
                  </a:cubicBezTo>
                  <a:cubicBezTo>
                    <a:pt x="606014" y="130884"/>
                    <a:pt x="796066" y="268941"/>
                    <a:pt x="796066" y="268941"/>
                  </a:cubicBezTo>
                  <a:lnTo>
                    <a:pt x="796066" y="268941"/>
                  </a:lnTo>
                </a:path>
              </a:pathLst>
            </a:custGeom>
            <a:ln>
              <a:solidFill>
                <a:srgbClr val="DD0000"/>
              </a:solidFill>
              <a:headEnd type="triangl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8" name="Freeform 247"/>
            <p:cNvSpPr/>
            <p:nvPr/>
          </p:nvSpPr>
          <p:spPr>
            <a:xfrm rot="9050523" flipV="1">
              <a:off x="2446378" y="1066756"/>
              <a:ext cx="588369" cy="45719"/>
            </a:xfrm>
            <a:custGeom>
              <a:avLst/>
              <a:gdLst>
                <a:gd name="connsiteX0" fmla="*/ 0 w 796066"/>
                <a:gd name="connsiteY0" fmla="*/ 0 h 268941"/>
                <a:gd name="connsiteX1" fmla="*/ 473336 w 796066"/>
                <a:gd name="connsiteY1" fmla="*/ 86061 h 268941"/>
                <a:gd name="connsiteX2" fmla="*/ 796066 w 796066"/>
                <a:gd name="connsiteY2" fmla="*/ 268941 h 268941"/>
                <a:gd name="connsiteX3" fmla="*/ 796066 w 796066"/>
                <a:gd name="connsiteY3" fmla="*/ 268941 h 26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66" h="268941">
                  <a:moveTo>
                    <a:pt x="0" y="0"/>
                  </a:moveTo>
                  <a:cubicBezTo>
                    <a:pt x="170329" y="20619"/>
                    <a:pt x="340658" y="41238"/>
                    <a:pt x="473336" y="86061"/>
                  </a:cubicBezTo>
                  <a:cubicBezTo>
                    <a:pt x="606014" y="130884"/>
                    <a:pt x="796066" y="268941"/>
                    <a:pt x="796066" y="268941"/>
                  </a:cubicBezTo>
                  <a:lnTo>
                    <a:pt x="796066" y="268941"/>
                  </a:lnTo>
                </a:path>
              </a:pathLst>
            </a:custGeom>
            <a:ln w="12700" cap="flat" cmpd="sng" algn="ctr">
              <a:solidFill>
                <a:srgbClr val="DD0000"/>
              </a:solidFill>
              <a:prstDash val="solid"/>
              <a:round/>
              <a:headEnd type="triangl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9" name="Freeform 248"/>
            <p:cNvSpPr/>
            <p:nvPr/>
          </p:nvSpPr>
          <p:spPr>
            <a:xfrm rot="12458037" flipV="1">
              <a:off x="5335083" y="814735"/>
              <a:ext cx="588369" cy="45719"/>
            </a:xfrm>
            <a:custGeom>
              <a:avLst/>
              <a:gdLst>
                <a:gd name="connsiteX0" fmla="*/ 0 w 796066"/>
                <a:gd name="connsiteY0" fmla="*/ 0 h 268941"/>
                <a:gd name="connsiteX1" fmla="*/ 473336 w 796066"/>
                <a:gd name="connsiteY1" fmla="*/ 86061 h 268941"/>
                <a:gd name="connsiteX2" fmla="*/ 796066 w 796066"/>
                <a:gd name="connsiteY2" fmla="*/ 268941 h 268941"/>
                <a:gd name="connsiteX3" fmla="*/ 796066 w 796066"/>
                <a:gd name="connsiteY3" fmla="*/ 268941 h 26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066" h="268941">
                  <a:moveTo>
                    <a:pt x="0" y="0"/>
                  </a:moveTo>
                  <a:cubicBezTo>
                    <a:pt x="170329" y="20619"/>
                    <a:pt x="340658" y="41238"/>
                    <a:pt x="473336" y="86061"/>
                  </a:cubicBezTo>
                  <a:cubicBezTo>
                    <a:pt x="606014" y="130884"/>
                    <a:pt x="796066" y="268941"/>
                    <a:pt x="796066" y="268941"/>
                  </a:cubicBezTo>
                  <a:lnTo>
                    <a:pt x="796066" y="268941"/>
                  </a:lnTo>
                </a:path>
              </a:pathLst>
            </a:custGeom>
            <a:ln w="12700" cap="flat" cmpd="sng" algn="ctr">
              <a:solidFill>
                <a:srgbClr val="DD0000"/>
              </a:solidFill>
              <a:prstDash val="solid"/>
              <a:round/>
              <a:headEnd type="triangl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b="1" dirty="0">
                <a:solidFill>
                  <a:srgbClr val="322F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0" name="Text Box 113"/>
            <p:cNvSpPr txBox="1">
              <a:spLocks noChangeAspect="1" noChangeArrowheads="1"/>
            </p:cNvSpPr>
            <p:nvPr/>
          </p:nvSpPr>
          <p:spPr bwMode="auto">
            <a:xfrm flipH="1">
              <a:off x="5773533" y="539649"/>
              <a:ext cx="710407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sz="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rPr>
                <a:t>0.60  GeV </a:t>
              </a:r>
              <a:endParaRPr kumimoji="1" lang="en-US" sz="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endParaRPr>
            </a:p>
          </p:txBody>
        </p:sp>
        <p:cxnSp>
          <p:nvCxnSpPr>
            <p:cNvPr id="251" name="Straight Connector 250"/>
            <p:cNvCxnSpPr>
              <a:stCxn id="245" idx="2"/>
              <a:endCxn id="233" idx="0"/>
            </p:cNvCxnSpPr>
            <p:nvPr/>
          </p:nvCxnSpPr>
          <p:spPr>
            <a:xfrm flipV="1">
              <a:off x="4031115" y="748197"/>
              <a:ext cx="647650" cy="2322"/>
            </a:xfrm>
            <a:prstGeom prst="line">
              <a:avLst/>
            </a:prstGeom>
            <a:ln w="1270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2" name="Group 102"/>
            <p:cNvGrpSpPr>
              <a:grpSpLocks/>
            </p:cNvGrpSpPr>
            <p:nvPr/>
          </p:nvGrpSpPr>
          <p:grpSpPr bwMode="auto">
            <a:xfrm rot="3600000" flipV="1">
              <a:off x="6882443" y="2231996"/>
              <a:ext cx="124677" cy="108170"/>
              <a:chOff x="1348913" y="1142862"/>
              <a:chExt cx="190276" cy="155817"/>
            </a:xfrm>
          </p:grpSpPr>
          <p:sp>
            <p:nvSpPr>
              <p:cNvPr id="253" name="Oval 115"/>
              <p:cNvSpPr>
                <a:spLocks noChangeArrowheads="1"/>
              </p:cNvSpPr>
              <p:nvPr/>
            </p:nvSpPr>
            <p:spPr bwMode="auto">
              <a:xfrm flipH="1">
                <a:off x="1485778" y="1142797"/>
                <a:ext cx="53957" cy="15718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4" name="Oval 116"/>
              <p:cNvSpPr>
                <a:spLocks noChangeArrowheads="1"/>
              </p:cNvSpPr>
              <p:nvPr/>
            </p:nvSpPr>
            <p:spPr bwMode="auto">
              <a:xfrm flipH="1">
                <a:off x="1441343" y="1142797"/>
                <a:ext cx="50782" cy="15718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>
                  <a:defRPr/>
                </a:pPr>
                <a:endParaRPr kumimoji="1" lang="en-US" sz="4000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5" name="Oval 117"/>
              <p:cNvSpPr>
                <a:spLocks noChangeAspect="1" noChangeArrowheads="1"/>
              </p:cNvSpPr>
              <p:nvPr/>
            </p:nvSpPr>
            <p:spPr bwMode="auto">
              <a:xfrm flipH="1">
                <a:off x="1393735" y="1142797"/>
                <a:ext cx="53955" cy="15718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  <p:sp>
            <p:nvSpPr>
              <p:cNvPr id="256" name="Oval 118"/>
              <p:cNvSpPr>
                <a:spLocks noChangeArrowheads="1"/>
              </p:cNvSpPr>
              <p:nvPr/>
            </p:nvSpPr>
            <p:spPr bwMode="auto">
              <a:xfrm flipH="1">
                <a:off x="1349301" y="1142797"/>
                <a:ext cx="53955" cy="15718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257" name="TextBox 256"/>
            <p:cNvSpPr txBox="1"/>
            <p:nvPr/>
          </p:nvSpPr>
          <p:spPr>
            <a:xfrm>
              <a:off x="2967406" y="3449215"/>
              <a:ext cx="3204649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Collision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modes</a:t>
              </a: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:</a:t>
              </a:r>
            </a:p>
            <a:p>
              <a:pPr marL="342900" marR="0" lvl="0" indent="-3429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Polarized electrons :</a:t>
              </a:r>
            </a:p>
            <a:p>
              <a:pPr marR="0" lvl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2000" b="1" kern="0" dirty="0">
                  <a:solidFill>
                    <a:srgbClr val="FF0000"/>
                  </a:solidFill>
                </a:rPr>
                <a:t> </a:t>
              </a:r>
              <a:r>
                <a:rPr lang="en-US" sz="2000" b="1" kern="0" dirty="0" smtClean="0">
                  <a:solidFill>
                    <a:srgbClr val="FF0000"/>
                  </a:solidFill>
                </a:rPr>
                <a:t>   </a:t>
              </a: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5, 10, 20, (30?) </a:t>
              </a:r>
              <a:r>
                <a:rPr kumimoji="0" lang="en-US" sz="2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GeV</a:t>
              </a:r>
              <a:endPara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  <a:p>
              <a:pPr marL="342900" marR="0" lvl="0" indent="-3429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Polarized protons :</a:t>
              </a:r>
            </a:p>
            <a:p>
              <a:pPr marR="0" lvl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    75, 250 </a:t>
              </a:r>
              <a:r>
                <a:rPr kumimoji="0" lang="en-US" sz="2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GeV</a:t>
              </a:r>
              <a:endPara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Ions:</a:t>
              </a:r>
            </a:p>
            <a:p>
              <a:pPr marR="0" lvl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2000" b="1" kern="0" dirty="0">
                  <a:solidFill>
                    <a:srgbClr val="FF0000"/>
                  </a:solidFill>
                </a:rPr>
                <a:t> </a:t>
              </a:r>
              <a:r>
                <a:rPr lang="en-US" sz="2000" b="1" kern="0" dirty="0" smtClean="0">
                  <a:solidFill>
                    <a:srgbClr val="FF0000"/>
                  </a:solidFill>
                </a:rPr>
                <a:t>  </a:t>
              </a: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50, 100 </a:t>
              </a:r>
              <a:r>
                <a:rPr kumimoji="0" lang="en-US" sz="2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GeV</a:t>
              </a: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/u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8" name="TextBox 257"/>
          <p:cNvSpPr txBox="1"/>
          <p:nvPr/>
        </p:nvSpPr>
        <p:spPr>
          <a:xfrm>
            <a:off x="1" y="-762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No other tunnel required: electrons beam line will be added in the present RHIC tunnel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grpSp>
        <p:nvGrpSpPr>
          <p:cNvPr id="352" name="Group 351"/>
          <p:cNvGrpSpPr/>
          <p:nvPr/>
        </p:nvGrpSpPr>
        <p:grpSpPr>
          <a:xfrm>
            <a:off x="7457427" y="4612171"/>
            <a:ext cx="635583" cy="2018379"/>
            <a:chOff x="8332989" y="3979305"/>
            <a:chExt cx="635583" cy="2018379"/>
          </a:xfrm>
        </p:grpSpPr>
        <p:grpSp>
          <p:nvGrpSpPr>
            <p:cNvPr id="262" name="Group 480"/>
            <p:cNvGrpSpPr>
              <a:grpSpLocks noChangeAspect="1"/>
            </p:cNvGrpSpPr>
            <p:nvPr/>
          </p:nvGrpSpPr>
          <p:grpSpPr>
            <a:xfrm>
              <a:off x="8335847" y="4657382"/>
              <a:ext cx="629867" cy="330065"/>
              <a:chOff x="4166066" y="3056387"/>
              <a:chExt cx="2519466" cy="1320268"/>
            </a:xfrm>
          </p:grpSpPr>
          <p:grpSp>
            <p:nvGrpSpPr>
              <p:cNvPr id="333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338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43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4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5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39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40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1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2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34" name="Block Arc 333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5" name="Rounded Rectangle 334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6" name="Rounded Rectangle 335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37" name="Oval 336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63" name="Group 480"/>
            <p:cNvGrpSpPr>
              <a:grpSpLocks noChangeAspect="1"/>
            </p:cNvGrpSpPr>
            <p:nvPr/>
          </p:nvGrpSpPr>
          <p:grpSpPr>
            <a:xfrm>
              <a:off x="8332989" y="4317574"/>
              <a:ext cx="629867" cy="330065"/>
              <a:chOff x="4166066" y="3056387"/>
              <a:chExt cx="2519466" cy="1320268"/>
            </a:xfrm>
          </p:grpSpPr>
          <p:grpSp>
            <p:nvGrpSpPr>
              <p:cNvPr id="320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325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30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31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32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26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27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8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9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21" name="Block Arc 320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2" name="Rounded Rectangle 321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3" name="Rounded Rectangle 322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4" name="Oval 323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64" name="Group 480"/>
            <p:cNvGrpSpPr>
              <a:grpSpLocks noChangeAspect="1"/>
            </p:cNvGrpSpPr>
            <p:nvPr/>
          </p:nvGrpSpPr>
          <p:grpSpPr>
            <a:xfrm>
              <a:off x="8332989" y="3979305"/>
              <a:ext cx="629867" cy="330065"/>
              <a:chOff x="4166066" y="3056387"/>
              <a:chExt cx="2519466" cy="1320268"/>
            </a:xfrm>
          </p:grpSpPr>
          <p:grpSp>
            <p:nvGrpSpPr>
              <p:cNvPr id="307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312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17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8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9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13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14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5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6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08" name="Block Arc 307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9" name="Rounded Rectangle 308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0" name="Rounded Rectangle 309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1" name="Oval 310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65" name="Group 480"/>
            <p:cNvGrpSpPr>
              <a:grpSpLocks noChangeAspect="1"/>
            </p:cNvGrpSpPr>
            <p:nvPr/>
          </p:nvGrpSpPr>
          <p:grpSpPr>
            <a:xfrm>
              <a:off x="8338705" y="5667619"/>
              <a:ext cx="629867" cy="330065"/>
              <a:chOff x="4166066" y="3056387"/>
              <a:chExt cx="2519466" cy="1320268"/>
            </a:xfrm>
          </p:grpSpPr>
          <p:grpSp>
            <p:nvGrpSpPr>
              <p:cNvPr id="294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99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04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05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06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300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01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02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03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95" name="Block Arc 294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6" name="Rounded Rectangle 295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7" name="Rounded Rectangle 296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8" name="Oval 297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66" name="Group 480"/>
            <p:cNvGrpSpPr>
              <a:grpSpLocks noChangeAspect="1"/>
            </p:cNvGrpSpPr>
            <p:nvPr/>
          </p:nvGrpSpPr>
          <p:grpSpPr>
            <a:xfrm>
              <a:off x="8335847" y="5327811"/>
              <a:ext cx="629867" cy="330065"/>
              <a:chOff x="4166066" y="3056387"/>
              <a:chExt cx="2519466" cy="1320268"/>
            </a:xfrm>
          </p:grpSpPr>
          <p:grpSp>
            <p:nvGrpSpPr>
              <p:cNvPr id="281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86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9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9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9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287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8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9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82" name="Block Arc 28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3" name="Rounded Rectangle 28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4" name="Rounded Rectangle 283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5" name="Oval 28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67" name="Group 480"/>
            <p:cNvGrpSpPr>
              <a:grpSpLocks noChangeAspect="1"/>
            </p:cNvGrpSpPr>
            <p:nvPr/>
          </p:nvGrpSpPr>
          <p:grpSpPr>
            <a:xfrm>
              <a:off x="8335847" y="4989542"/>
              <a:ext cx="629867" cy="330065"/>
              <a:chOff x="4166066" y="3056387"/>
              <a:chExt cx="2519466" cy="1320268"/>
            </a:xfrm>
          </p:grpSpPr>
          <p:grpSp>
            <p:nvGrpSpPr>
              <p:cNvPr id="268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73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78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79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0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274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75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76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77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kumimoji="1" lang="en-US" sz="900" b="1" dirty="0">
                      <a:solidFill>
                        <a:srgbClr val="322F3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69" name="Block Arc 268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322F3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0" name="Rounded Rectangle 269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1" name="Rounded Rectangle 270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72" name="Oval 271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353" name="TextBox 352"/>
          <p:cNvSpPr txBox="1"/>
          <p:nvPr/>
        </p:nvSpPr>
        <p:spPr>
          <a:xfrm>
            <a:off x="7166375" y="4174609"/>
            <a:ext cx="1245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Arcs design</a:t>
            </a:r>
            <a:endParaRPr lang="en-US" dirty="0"/>
          </a:p>
        </p:txBody>
      </p:sp>
      <p:cxnSp>
        <p:nvCxnSpPr>
          <p:cNvPr id="355" name="Straight Arrow Connector 354"/>
          <p:cNvCxnSpPr>
            <a:endCxn id="172" idx="2"/>
          </p:cNvCxnSpPr>
          <p:nvPr/>
        </p:nvCxnSpPr>
        <p:spPr>
          <a:xfrm>
            <a:off x="5358038" y="1875544"/>
            <a:ext cx="1234371" cy="157118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Straight Arrow Connector 356"/>
          <p:cNvCxnSpPr>
            <a:endCxn id="198" idx="0"/>
          </p:cNvCxnSpPr>
          <p:nvPr/>
        </p:nvCxnSpPr>
        <p:spPr>
          <a:xfrm flipH="1">
            <a:off x="2188124" y="1915596"/>
            <a:ext cx="820482" cy="15637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1" name="Picture 14" descr="1386g00001-side_view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8768" y="2075169"/>
            <a:ext cx="2338745" cy="58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2" name="TextBox 361"/>
          <p:cNvSpPr txBox="1"/>
          <p:nvPr/>
        </p:nvSpPr>
        <p:spPr>
          <a:xfrm>
            <a:off x="-55623" y="5766137"/>
            <a:ext cx="2734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b="1" dirty="0">
                <a:solidFill>
                  <a:srgbClr val="5530DC"/>
                </a:solidFill>
              </a:rPr>
              <a:t>Up </a:t>
            </a:r>
            <a:r>
              <a:rPr lang="en-US" b="1" dirty="0" smtClean="0">
                <a:solidFill>
                  <a:srgbClr val="5530DC"/>
                </a:solidFill>
              </a:rPr>
              <a:t>to 3</a:t>
            </a:r>
          </a:p>
          <a:p>
            <a:r>
              <a:rPr lang="en-US" b="1" dirty="0">
                <a:solidFill>
                  <a:srgbClr val="5530DC"/>
                </a:solidFill>
              </a:rPr>
              <a:t> </a:t>
            </a:r>
            <a:r>
              <a:rPr lang="en-US" b="1" dirty="0" smtClean="0">
                <a:solidFill>
                  <a:srgbClr val="5530DC"/>
                </a:solidFill>
              </a:rPr>
              <a:t>    experimental </a:t>
            </a:r>
            <a:r>
              <a:rPr lang="en-US" b="1" dirty="0">
                <a:solidFill>
                  <a:srgbClr val="5530DC"/>
                </a:solidFill>
              </a:rPr>
              <a:t>locations  </a:t>
            </a:r>
          </a:p>
        </p:txBody>
      </p:sp>
      <p:sp>
        <p:nvSpPr>
          <p:cNvPr id="363" name="Slide Number Placeholder 36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9</a:t>
            </a:fld>
            <a:endParaRPr lang="en-US"/>
          </a:p>
        </p:txBody>
      </p:sp>
      <p:pic>
        <p:nvPicPr>
          <p:cNvPr id="229" name="Picture 228" descr="eic-det-v5.ep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23" r="29769" b="10313"/>
          <a:stretch>
            <a:fillRect/>
          </a:stretch>
        </p:blipFill>
        <p:spPr>
          <a:xfrm>
            <a:off x="3948113" y="735808"/>
            <a:ext cx="984579" cy="8218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24131" y="2787893"/>
            <a:ext cx="4116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5530DC"/>
                </a:solidFill>
                <a:latin typeface="Comic Sans MS" pitchFamily="66" charset="0"/>
              </a:rPr>
              <a:t>New Coherent Electron Cooling </a:t>
            </a:r>
          </a:p>
          <a:p>
            <a:r>
              <a:rPr lang="en-US" sz="2000" b="1" dirty="0" smtClean="0">
                <a:solidFill>
                  <a:srgbClr val="5530DC"/>
                </a:solidFill>
                <a:latin typeface="Comic Sans MS" pitchFamily="66" charset="0"/>
              </a:rPr>
              <a:t>for Protons</a:t>
            </a:r>
            <a:endParaRPr lang="en-US" sz="2000" b="1" dirty="0">
              <a:solidFill>
                <a:srgbClr val="5530DC"/>
              </a:solidFill>
              <a:latin typeface="Comic Sans MS" pitchFamily="66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2382838" y="2365528"/>
            <a:ext cx="728662" cy="469085"/>
          </a:xfrm>
          <a:prstGeom prst="straightConnector1">
            <a:avLst/>
          </a:prstGeom>
          <a:ln w="38100">
            <a:solidFill>
              <a:srgbClr val="5530D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21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3">
      <a:dk1>
        <a:srgbClr val="322F31"/>
      </a:dk1>
      <a:lt1>
        <a:srgbClr val="FFFFFF"/>
      </a:lt1>
      <a:dk2>
        <a:srgbClr val="322F31"/>
      </a:dk2>
      <a:lt2>
        <a:srgbClr val="322F31"/>
      </a:lt2>
      <a:accent1>
        <a:srgbClr val="8071B4"/>
      </a:accent1>
      <a:accent2>
        <a:srgbClr val="8071B4"/>
      </a:accent2>
      <a:accent3>
        <a:srgbClr val="FFFFFF"/>
      </a:accent3>
      <a:accent4>
        <a:srgbClr val="292728"/>
      </a:accent4>
      <a:accent5>
        <a:srgbClr val="C0BBD6"/>
      </a:accent5>
      <a:accent6>
        <a:srgbClr val="7366A3"/>
      </a:accent6>
      <a:hlink>
        <a:srgbClr val="8071B4"/>
      </a:hlink>
      <a:folHlink>
        <a:srgbClr val="8071B4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322F31"/>
        </a:dk1>
        <a:lt1>
          <a:srgbClr val="FFFFFF"/>
        </a:lt1>
        <a:dk2>
          <a:srgbClr val="322F31"/>
        </a:dk2>
        <a:lt2>
          <a:srgbClr val="322F31"/>
        </a:lt2>
        <a:accent1>
          <a:srgbClr val="8071B4"/>
        </a:accent1>
        <a:accent2>
          <a:srgbClr val="8071B4"/>
        </a:accent2>
        <a:accent3>
          <a:srgbClr val="FFFFFF"/>
        </a:accent3>
        <a:accent4>
          <a:srgbClr val="292728"/>
        </a:accent4>
        <a:accent5>
          <a:srgbClr val="C0BBD6"/>
        </a:accent5>
        <a:accent6>
          <a:srgbClr val="7366A3"/>
        </a:accent6>
        <a:hlink>
          <a:srgbClr val="8071B4"/>
        </a:hlink>
        <a:folHlink>
          <a:srgbClr val="8071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lank Presentation">
  <a:themeElements>
    <a:clrScheme name="Blank Presentation 13">
      <a:dk1>
        <a:srgbClr val="322F31"/>
      </a:dk1>
      <a:lt1>
        <a:srgbClr val="FFFFFF"/>
      </a:lt1>
      <a:dk2>
        <a:srgbClr val="322F31"/>
      </a:dk2>
      <a:lt2>
        <a:srgbClr val="322F31"/>
      </a:lt2>
      <a:accent1>
        <a:srgbClr val="8071B4"/>
      </a:accent1>
      <a:accent2>
        <a:srgbClr val="8071B4"/>
      </a:accent2>
      <a:accent3>
        <a:srgbClr val="FFFFFF"/>
      </a:accent3>
      <a:accent4>
        <a:srgbClr val="292728"/>
      </a:accent4>
      <a:accent5>
        <a:srgbClr val="C0BBD6"/>
      </a:accent5>
      <a:accent6>
        <a:srgbClr val="7366A3"/>
      </a:accent6>
      <a:hlink>
        <a:srgbClr val="8071B4"/>
      </a:hlink>
      <a:folHlink>
        <a:srgbClr val="8071B4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322F31"/>
        </a:dk1>
        <a:lt1>
          <a:srgbClr val="FFFFFF"/>
        </a:lt1>
        <a:dk2>
          <a:srgbClr val="322F31"/>
        </a:dk2>
        <a:lt2>
          <a:srgbClr val="322F31"/>
        </a:lt2>
        <a:accent1>
          <a:srgbClr val="8071B4"/>
        </a:accent1>
        <a:accent2>
          <a:srgbClr val="8071B4"/>
        </a:accent2>
        <a:accent3>
          <a:srgbClr val="FFFFFF"/>
        </a:accent3>
        <a:accent4>
          <a:srgbClr val="292728"/>
        </a:accent4>
        <a:accent5>
          <a:srgbClr val="C0BBD6"/>
        </a:accent5>
        <a:accent6>
          <a:srgbClr val="7366A3"/>
        </a:accent6>
        <a:hlink>
          <a:srgbClr val="8071B4"/>
        </a:hlink>
        <a:folHlink>
          <a:srgbClr val="8071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lank Presentation">
  <a:themeElements>
    <a:clrScheme name="Blank Presentation 13">
      <a:dk1>
        <a:srgbClr val="322F31"/>
      </a:dk1>
      <a:lt1>
        <a:srgbClr val="FFFFFF"/>
      </a:lt1>
      <a:dk2>
        <a:srgbClr val="322F31"/>
      </a:dk2>
      <a:lt2>
        <a:srgbClr val="322F31"/>
      </a:lt2>
      <a:accent1>
        <a:srgbClr val="8071B4"/>
      </a:accent1>
      <a:accent2>
        <a:srgbClr val="8071B4"/>
      </a:accent2>
      <a:accent3>
        <a:srgbClr val="FFFFFF"/>
      </a:accent3>
      <a:accent4>
        <a:srgbClr val="292728"/>
      </a:accent4>
      <a:accent5>
        <a:srgbClr val="C0BBD6"/>
      </a:accent5>
      <a:accent6>
        <a:srgbClr val="7366A3"/>
      </a:accent6>
      <a:hlink>
        <a:srgbClr val="8071B4"/>
      </a:hlink>
      <a:folHlink>
        <a:srgbClr val="8071B4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322F31"/>
        </a:dk1>
        <a:lt1>
          <a:srgbClr val="FFFFFF"/>
        </a:lt1>
        <a:dk2>
          <a:srgbClr val="322F31"/>
        </a:dk2>
        <a:lt2>
          <a:srgbClr val="322F31"/>
        </a:lt2>
        <a:accent1>
          <a:srgbClr val="8071B4"/>
        </a:accent1>
        <a:accent2>
          <a:srgbClr val="8071B4"/>
        </a:accent2>
        <a:accent3>
          <a:srgbClr val="FFFFFF"/>
        </a:accent3>
        <a:accent4>
          <a:srgbClr val="292728"/>
        </a:accent4>
        <a:accent5>
          <a:srgbClr val="C0BBD6"/>
        </a:accent5>
        <a:accent6>
          <a:srgbClr val="7366A3"/>
        </a:accent6>
        <a:hlink>
          <a:srgbClr val="8071B4"/>
        </a:hlink>
        <a:folHlink>
          <a:srgbClr val="8071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Blank Presentation">
  <a:themeElements>
    <a:clrScheme name="Blank Presentation 13">
      <a:dk1>
        <a:srgbClr val="322F31"/>
      </a:dk1>
      <a:lt1>
        <a:srgbClr val="FFFFFF"/>
      </a:lt1>
      <a:dk2>
        <a:srgbClr val="322F31"/>
      </a:dk2>
      <a:lt2>
        <a:srgbClr val="322F31"/>
      </a:lt2>
      <a:accent1>
        <a:srgbClr val="8071B4"/>
      </a:accent1>
      <a:accent2>
        <a:srgbClr val="8071B4"/>
      </a:accent2>
      <a:accent3>
        <a:srgbClr val="FFFFFF"/>
      </a:accent3>
      <a:accent4>
        <a:srgbClr val="292728"/>
      </a:accent4>
      <a:accent5>
        <a:srgbClr val="C0BBD6"/>
      </a:accent5>
      <a:accent6>
        <a:srgbClr val="7366A3"/>
      </a:accent6>
      <a:hlink>
        <a:srgbClr val="8071B4"/>
      </a:hlink>
      <a:folHlink>
        <a:srgbClr val="8071B4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322F31"/>
        </a:dk1>
        <a:lt1>
          <a:srgbClr val="FFFFFF"/>
        </a:lt1>
        <a:dk2>
          <a:srgbClr val="322F31"/>
        </a:dk2>
        <a:lt2>
          <a:srgbClr val="322F31"/>
        </a:lt2>
        <a:accent1>
          <a:srgbClr val="8071B4"/>
        </a:accent1>
        <a:accent2>
          <a:srgbClr val="8071B4"/>
        </a:accent2>
        <a:accent3>
          <a:srgbClr val="FFFFFF"/>
        </a:accent3>
        <a:accent4>
          <a:srgbClr val="292728"/>
        </a:accent4>
        <a:accent5>
          <a:srgbClr val="C0BBD6"/>
        </a:accent5>
        <a:accent6>
          <a:srgbClr val="7366A3"/>
        </a:accent6>
        <a:hlink>
          <a:srgbClr val="8071B4"/>
        </a:hlink>
        <a:folHlink>
          <a:srgbClr val="8071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</TotalTime>
  <Words>2200</Words>
  <Application>Microsoft Office PowerPoint</Application>
  <PresentationFormat>On-screen Show (4:3)</PresentationFormat>
  <Paragraphs>641</Paragraphs>
  <Slides>36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Office Theme</vt:lpstr>
      <vt:lpstr>Blank Presentation</vt:lpstr>
      <vt:lpstr>1_Blank Presentation</vt:lpstr>
      <vt:lpstr>2_Blank Presentation</vt:lpstr>
      <vt:lpstr>3_Blank Presentation</vt:lpstr>
      <vt:lpstr>Equation</vt:lpstr>
      <vt:lpstr>eRHIC: a new  collider to explore  the femto-scale of protons and nuclei </vt:lpstr>
      <vt:lpstr>Overview</vt:lpstr>
      <vt:lpstr>Physics motivation 1: mass of nucleons</vt:lpstr>
      <vt:lpstr>Physics motivations 2: Spin of nucleons</vt:lpstr>
      <vt:lpstr>Physics Motivations</vt:lpstr>
      <vt:lpstr>Physics motivations</vt:lpstr>
      <vt:lpstr>What we have now: RHIC the first collider with polarized proton bunces  </vt:lpstr>
      <vt:lpstr>eRHIC: a new Electron Ion Collider</vt:lpstr>
      <vt:lpstr>PowerPoint Presentation</vt:lpstr>
      <vt:lpstr>PowerPoint Presentation</vt:lpstr>
      <vt:lpstr>How does a detector recognize particles ?</vt:lpstr>
      <vt:lpstr>Overview of the New eRHIC Detector</vt:lpstr>
      <vt:lpstr>Silicon Vertex: the inner part of a detector</vt:lpstr>
      <vt:lpstr>Silicon Vertex for a Electron Ion Collider</vt:lpstr>
      <vt:lpstr>Silicon Vertex</vt:lpstr>
      <vt:lpstr>Conclusions</vt:lpstr>
      <vt:lpstr>Other links</vt:lpstr>
      <vt:lpstr>Other talks on eRHIC in the  2012 Fall Meeting of the APS Division of Nuclear Physics </vt:lpstr>
      <vt:lpstr>Acknowledgment</vt:lpstr>
      <vt:lpstr>BACK-UP Slides</vt:lpstr>
      <vt:lpstr>Brookhaven National Laboratory</vt:lpstr>
      <vt:lpstr>How to see the gluons: Deep Inelastic Scattering</vt:lpstr>
      <vt:lpstr>What needs to be covered</vt:lpstr>
      <vt:lpstr>eRHIC Collider parameters</vt:lpstr>
      <vt:lpstr>Overview of the New Detector</vt:lpstr>
      <vt:lpstr>Overview of the New Detector</vt:lpstr>
      <vt:lpstr>Accelerator complex</vt:lpstr>
      <vt:lpstr>Splitter/Combiner/Linac</vt:lpstr>
      <vt:lpstr>PowerPoint Presentation</vt:lpstr>
      <vt:lpstr>PowerPoint Presentation</vt:lpstr>
      <vt:lpstr>Q2</vt:lpstr>
      <vt:lpstr>PowerPoint Presentation</vt:lpstr>
      <vt:lpstr>Roman Pots Studies</vt:lpstr>
      <vt:lpstr>Roman Pots Studies</vt:lpstr>
      <vt:lpstr>Calorimeters</vt:lpstr>
      <vt:lpstr>Tracking System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Abstract to remember</dc:title>
  <dc:creator>Benedetto Di Ruzza</dc:creator>
  <cp:lastModifiedBy>benedetto</cp:lastModifiedBy>
  <cp:revision>290</cp:revision>
  <cp:lastPrinted>2012-10-25T21:14:57Z</cp:lastPrinted>
  <dcterms:created xsi:type="dcterms:W3CDTF">2012-10-18T23:06:34Z</dcterms:created>
  <dcterms:modified xsi:type="dcterms:W3CDTF">2013-05-13T21:46:20Z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